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0" d="100"/>
          <a:sy n="90" d="100"/>
        </p:scale>
        <p:origin x="8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10/12/16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10/12/16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cap="none" dirty="0" smtClean="0"/>
              <a:t>Risk</a:t>
            </a:r>
            <a:r>
              <a:rPr lang="zh-CN" altLang="en-US" cap="none" dirty="0" smtClean="0"/>
              <a:t> </a:t>
            </a:r>
            <a:r>
              <a:rPr lang="en-US" altLang="zh-CN" cap="none" dirty="0" smtClean="0"/>
              <a:t>Management</a:t>
            </a:r>
            <a:r>
              <a:rPr lang="zh-CN" altLang="en-US" cap="none" dirty="0" smtClean="0"/>
              <a:t> </a:t>
            </a:r>
            <a:r>
              <a:rPr lang="en-US" altLang="zh-CN" cap="none" dirty="0" smtClean="0"/>
              <a:t>Lessons</a:t>
            </a:r>
            <a:r>
              <a:rPr lang="zh-CN" altLang="en-US" cap="none" dirty="0" smtClean="0"/>
              <a:t> </a:t>
            </a:r>
            <a:r>
              <a:rPr lang="en-US" altLang="zh-CN" cap="none" dirty="0" smtClean="0"/>
              <a:t>From</a:t>
            </a:r>
            <a:r>
              <a:rPr lang="zh-CN" altLang="en-US" cap="none" dirty="0" smtClean="0"/>
              <a:t> </a:t>
            </a:r>
            <a:r>
              <a:rPr lang="en-US" altLang="zh-CN" cap="none" dirty="0" smtClean="0"/>
              <a:t>Long-term</a:t>
            </a:r>
            <a:r>
              <a:rPr lang="zh-CN" altLang="en-US" cap="none" dirty="0" smtClean="0"/>
              <a:t> </a:t>
            </a:r>
            <a:r>
              <a:rPr lang="en-US" altLang="zh-CN" cap="none" dirty="0" smtClean="0"/>
              <a:t>Capital</a:t>
            </a:r>
            <a:r>
              <a:rPr lang="zh-CN" altLang="en-US" cap="none" dirty="0" smtClean="0"/>
              <a:t> </a:t>
            </a:r>
            <a:r>
              <a:rPr lang="en-US" altLang="zh-CN" cap="none" dirty="0" smtClean="0"/>
              <a:t>Management</a:t>
            </a:r>
            <a:endParaRPr lang="en-US" cap="none" dirty="0"/>
          </a:p>
        </p:txBody>
      </p:sp>
      <p:sp>
        <p:nvSpPr>
          <p:cNvPr id="3" name="Subtitle 2"/>
          <p:cNvSpPr>
            <a:spLocks noGrp="1"/>
          </p:cNvSpPr>
          <p:nvPr>
            <p:ph type="subTitle" idx="1"/>
          </p:nvPr>
        </p:nvSpPr>
        <p:spPr/>
        <p:txBody>
          <a:bodyPr>
            <a:normAutofit/>
          </a:bodyPr>
          <a:lstStyle/>
          <a:p>
            <a:r>
              <a:rPr lang="en-US" altLang="zh-CN" dirty="0" err="1" smtClean="0"/>
              <a:t>philippe</a:t>
            </a:r>
            <a:r>
              <a:rPr lang="zh-CN" altLang="en-US" dirty="0" smtClean="0"/>
              <a:t> </a:t>
            </a:r>
            <a:r>
              <a:rPr lang="en-US" altLang="zh-CN" dirty="0" err="1" smtClean="0"/>
              <a:t>jorion</a:t>
            </a:r>
            <a:endParaRPr lang="en-US" altLang="zh-CN" dirty="0" smtClean="0"/>
          </a:p>
          <a:p>
            <a:r>
              <a:rPr lang="en-US" altLang="zh-CN" cap="none" dirty="0" smtClean="0"/>
              <a:t>Graduate</a:t>
            </a:r>
            <a:r>
              <a:rPr lang="zh-CN" altLang="en-US" cap="none" dirty="0" smtClean="0"/>
              <a:t> </a:t>
            </a:r>
            <a:r>
              <a:rPr lang="en-US" altLang="zh-CN" cap="none" dirty="0" smtClean="0"/>
              <a:t>School</a:t>
            </a:r>
            <a:r>
              <a:rPr lang="zh-CN" altLang="en-US" cap="none" dirty="0" smtClean="0"/>
              <a:t> </a:t>
            </a:r>
            <a:r>
              <a:rPr lang="en-US" altLang="zh-CN" cap="none" dirty="0"/>
              <a:t>o</a:t>
            </a:r>
            <a:r>
              <a:rPr lang="en-US" altLang="zh-CN" cap="none" dirty="0" smtClean="0"/>
              <a:t>f</a:t>
            </a:r>
            <a:r>
              <a:rPr lang="zh-CN" altLang="en-US" cap="none" dirty="0" smtClean="0"/>
              <a:t> </a:t>
            </a:r>
            <a:r>
              <a:rPr lang="en-US" altLang="zh-CN" cap="none" dirty="0" smtClean="0"/>
              <a:t>Management,</a:t>
            </a:r>
            <a:r>
              <a:rPr lang="zh-CN" altLang="en-US" cap="none" dirty="0" smtClean="0"/>
              <a:t> </a:t>
            </a:r>
            <a:r>
              <a:rPr lang="en-US" altLang="zh-CN" cap="none" dirty="0" smtClean="0"/>
              <a:t>University</a:t>
            </a:r>
            <a:r>
              <a:rPr lang="zh-CN" altLang="en-US" cap="none" dirty="0" smtClean="0"/>
              <a:t> </a:t>
            </a:r>
            <a:r>
              <a:rPr lang="en-US" altLang="zh-CN" cap="none" dirty="0" smtClean="0"/>
              <a:t>of</a:t>
            </a:r>
            <a:r>
              <a:rPr lang="zh-CN" altLang="en-US" cap="none" dirty="0" smtClean="0"/>
              <a:t> </a:t>
            </a:r>
            <a:r>
              <a:rPr lang="en-US" altLang="zh-CN" cap="none" dirty="0" smtClean="0"/>
              <a:t>California</a:t>
            </a:r>
            <a:r>
              <a:rPr lang="zh-CN" altLang="en-US" cap="none" dirty="0" smtClean="0"/>
              <a:t> </a:t>
            </a:r>
            <a:r>
              <a:rPr lang="en-US" altLang="zh-CN" cap="none" dirty="0"/>
              <a:t>a</a:t>
            </a:r>
            <a:r>
              <a:rPr lang="en-US" altLang="zh-CN" cap="none" dirty="0" smtClean="0"/>
              <a:t>t</a:t>
            </a:r>
            <a:r>
              <a:rPr lang="zh-CN" altLang="en-US" cap="none" dirty="0" smtClean="0"/>
              <a:t> </a:t>
            </a:r>
            <a:r>
              <a:rPr lang="en-US" altLang="zh-CN" cap="none" dirty="0" smtClean="0"/>
              <a:t>Irvine</a:t>
            </a:r>
            <a:endParaRPr lang="en-US" cap="none" dirty="0"/>
          </a:p>
        </p:txBody>
      </p:sp>
      <p:sp>
        <p:nvSpPr>
          <p:cNvPr id="4" name="TextBox 3"/>
          <p:cNvSpPr txBox="1"/>
          <p:nvPr/>
        </p:nvSpPr>
        <p:spPr>
          <a:xfrm>
            <a:off x="228600" y="6243638"/>
            <a:ext cx="2371725" cy="369332"/>
          </a:xfrm>
          <a:prstGeom prst="rect">
            <a:avLst/>
          </a:prstGeom>
          <a:noFill/>
        </p:spPr>
        <p:txBody>
          <a:bodyPr wrap="square" rtlCol="0">
            <a:spAutoFit/>
          </a:bodyPr>
          <a:lstStyle/>
          <a:p>
            <a:r>
              <a:rPr lang="en-US" altLang="zh-CN" dirty="0" smtClean="0"/>
              <a:t>Present</a:t>
            </a:r>
            <a:r>
              <a:rPr lang="zh-CN" altLang="en-US" dirty="0" smtClean="0"/>
              <a:t> </a:t>
            </a:r>
            <a:r>
              <a:rPr lang="en-US" altLang="zh-CN" dirty="0" smtClean="0"/>
              <a:t>by</a:t>
            </a:r>
            <a:r>
              <a:rPr lang="zh-CN" altLang="en-US" dirty="0" smtClean="0"/>
              <a:t> </a:t>
            </a:r>
            <a:r>
              <a:rPr lang="en-US" altLang="zh-CN" dirty="0" smtClean="0"/>
              <a:t>Shan</a:t>
            </a:r>
            <a:r>
              <a:rPr lang="zh-CN" altLang="en-US" dirty="0" smtClean="0"/>
              <a:t> </a:t>
            </a:r>
            <a:r>
              <a:rPr lang="en-US" altLang="zh-CN" dirty="0" smtClean="0"/>
              <a:t>SUN</a:t>
            </a:r>
            <a:endParaRPr lang="en-US" dirty="0"/>
          </a:p>
        </p:txBody>
      </p:sp>
    </p:spTree>
    <p:extLst>
      <p:ext uri="{BB962C8B-B14F-4D97-AF65-F5344CB8AC3E}">
        <p14:creationId xmlns:p14="http://schemas.microsoft.com/office/powerpoint/2010/main" val="135567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VaR</a:t>
            </a:r>
            <a:r>
              <a:rPr lang="en-US" cap="none" dirty="0"/>
              <a:t> Helps Determine The Appropriate Confidence Level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p:txBody>
              <a:bodyPr/>
              <a:lstStyle/>
              <a:p>
                <a:r>
                  <a:rPr lang="en-US" cap="none" dirty="0"/>
                  <a:t>Equity coverage: the number of annual standard deviations necessary to achieve desired default probability.</a:t>
                </a:r>
              </a:p>
              <a:p>
                <a:r>
                  <a:rPr lang="en-US" cap="none" dirty="0"/>
                  <a:t>Assume the market risk is such that the daily SD of profits and losses is $100 million. 252 trading days. Annual number = $100m * </a:t>
                </a:r>
                <a14:m>
                  <m:oMath xmlns:m="http://schemas.openxmlformats.org/officeDocument/2006/math">
                    <m:r>
                      <a:rPr lang="en-US" cap="none">
                        <a:latin typeface="Cambria Math" charset="0"/>
                      </a:rPr>
                      <m:t>√252</m:t>
                    </m:r>
                  </m:oMath>
                </a14:m>
                <a:r>
                  <a:rPr lang="en-US" cap="none" dirty="0"/>
                  <a:t> = $1.6 billion</a:t>
                </a:r>
              </a:p>
              <a:p>
                <a:r>
                  <a:rPr lang="en-US" cap="none" dirty="0"/>
                  <a:t>How much capital should the bank set aside to achieve </a:t>
                </a:r>
                <a:r>
                  <a:rPr lang="en-US" cap="none" dirty="0" smtClean="0"/>
                  <a:t>an </a:t>
                </a:r>
                <a:r>
                  <a:rPr lang="en-US" cap="none" dirty="0"/>
                  <a:t>Aa2 credit rating</a:t>
                </a:r>
                <a:r>
                  <a:rPr lang="en-US" cap="none" dirty="0" smtClean="0"/>
                  <a:t>?</a:t>
                </a:r>
              </a:p>
              <a:p>
                <a:r>
                  <a:rPr lang="en-US" cap="none" dirty="0" smtClean="0"/>
                  <a:t>Normally distributed: 3.51 * $1.6b = $5.6 billion</a:t>
                </a:r>
              </a:p>
              <a:p>
                <a:r>
                  <a:rPr lang="en-US" cap="none" dirty="0" smtClean="0"/>
                  <a:t>Student-t distributed (6 degrees of freedom): 7.89 * $1.6b = $12.6 billion</a:t>
                </a:r>
                <a:endParaRPr lang="en-US" cap="none"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blipFill rotWithShape="0">
                <a:blip r:embed="rId2"/>
                <a:stretch>
                  <a:fillRect l="-529"/>
                </a:stretch>
              </a:blipFill>
            </p:spPr>
            <p:txBody>
              <a:bodyPr/>
              <a:lstStyle/>
              <a:p>
                <a:r>
                  <a:rPr lang="en-US">
                    <a:noFill/>
                  </a:rPr>
                  <a:t> </a:t>
                </a:r>
              </a:p>
            </p:txBody>
          </p:sp>
        </mc:Fallback>
      </mc:AlternateContent>
    </p:spTree>
    <p:extLst>
      <p:ext uri="{BB962C8B-B14F-4D97-AF65-F5344CB8AC3E}">
        <p14:creationId xmlns:p14="http://schemas.microsoft.com/office/powerpoint/2010/main" val="34888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LTCM’s Risk Management Story</a:t>
            </a:r>
            <a:endParaRPr lang="en-US" cap="none"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p:txBody>
              <a:bodyPr/>
              <a:lstStyle/>
              <a:p>
                <a:r>
                  <a:rPr lang="en-US" cap="none" dirty="0" smtClean="0"/>
                  <a:t>LTCM aimed for a level of risk no greater than that of us equities.</a:t>
                </a:r>
              </a:p>
              <a:p>
                <a:r>
                  <a:rPr lang="en-US" cap="none" dirty="0" smtClean="0"/>
                  <a:t>Daily dollar volatility: $4,700 * 0.15 / </a:t>
                </a:r>
                <a14:m>
                  <m:oMath xmlns:m="http://schemas.openxmlformats.org/officeDocument/2006/math">
                    <m:r>
                      <a:rPr lang="en-US" i="1" cap="none" smtClean="0">
                        <a:latin typeface="Cambria Math" charset="0"/>
                        <a:ea typeface="Cambria Math" charset="0"/>
                        <a:cs typeface="Cambria Math" charset="0"/>
                      </a:rPr>
                      <m:t>√</m:t>
                    </m:r>
                    <m:r>
                      <a:rPr lang="en-US" b="0" i="1" cap="none" smtClean="0">
                        <a:latin typeface="Cambria Math" charset="0"/>
                        <a:ea typeface="Cambria Math" charset="0"/>
                        <a:cs typeface="Cambria Math" charset="0"/>
                      </a:rPr>
                      <m:t>252</m:t>
                    </m:r>
                  </m:oMath>
                </a14:m>
                <a:r>
                  <a:rPr lang="en-US" cap="none" dirty="0" smtClean="0"/>
                  <a:t> = $44 million.</a:t>
                </a:r>
              </a:p>
              <a:p>
                <a:r>
                  <a:rPr lang="en-US" cap="none" dirty="0" smtClean="0"/>
                  <a:t>Indeed, </a:t>
                </a:r>
                <a:r>
                  <a:rPr lang="en-US" cap="none" dirty="0"/>
                  <a:t>L</a:t>
                </a:r>
                <a:r>
                  <a:rPr lang="en-US" cap="none" dirty="0" smtClean="0"/>
                  <a:t>TCM claimed that its target daily volatility was </a:t>
                </a:r>
                <a:r>
                  <a:rPr lang="en-US" cap="none" dirty="0" smtClean="0">
                    <a:solidFill>
                      <a:srgbClr val="FF0000"/>
                    </a:solidFill>
                  </a:rPr>
                  <a:t>$45 million </a:t>
                </a:r>
                <a:r>
                  <a:rPr lang="en-US" cap="none" dirty="0" smtClean="0"/>
                  <a:t>around may 1998. The positions were allocated so as to maximize the expected returns subject to the constraint that the perceived risk was no greater than that of the stock market.</a:t>
                </a:r>
              </a:p>
              <a:p>
                <a:r>
                  <a:rPr lang="en-US" cap="none" dirty="0" smtClean="0"/>
                  <a:t>What’s wrong with this assumption?</a:t>
                </a:r>
                <a:endParaRPr lang="en-US" cap="none"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blipFill rotWithShape="0">
                <a:blip r:embed="rId2"/>
                <a:stretch>
                  <a:fillRect l="-529"/>
                </a:stretch>
              </a:blipFill>
            </p:spPr>
            <p:txBody>
              <a:bodyPr/>
              <a:lstStyle/>
              <a:p>
                <a:r>
                  <a:rPr lang="en-US">
                    <a:noFill/>
                  </a:rPr>
                  <a:t> </a:t>
                </a:r>
              </a:p>
            </p:txBody>
          </p:sp>
        </mc:Fallback>
      </mc:AlternateContent>
    </p:spTree>
    <p:extLst>
      <p:ext uri="{BB962C8B-B14F-4D97-AF65-F5344CB8AC3E}">
        <p14:creationId xmlns:p14="http://schemas.microsoft.com/office/powerpoint/2010/main" val="1109399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LTCM’s Risk Management Story</a:t>
            </a:r>
            <a:endParaRPr lang="en-US" dirty="0"/>
          </a:p>
        </p:txBody>
      </p:sp>
      <p:sp>
        <p:nvSpPr>
          <p:cNvPr id="3" name="Content Placeholder 2"/>
          <p:cNvSpPr>
            <a:spLocks noGrp="1"/>
          </p:cNvSpPr>
          <p:nvPr>
            <p:ph sz="quarter" idx="13"/>
          </p:nvPr>
        </p:nvSpPr>
        <p:spPr/>
        <p:txBody>
          <a:bodyPr/>
          <a:lstStyle/>
          <a:p>
            <a:r>
              <a:rPr lang="en-US" cap="none" dirty="0" smtClean="0"/>
              <a:t>First, it assumes that the volatility is constant, when in fact it can easily double in turbulent times.</a:t>
            </a:r>
          </a:p>
          <a:p>
            <a:r>
              <a:rPr lang="en-US" cap="none" dirty="0" smtClean="0"/>
              <a:t>Second, the distribution of profit and losses is unsymmetrical when dealing with credit risk, so the second moment is not so useful in this case.</a:t>
            </a:r>
          </a:p>
          <a:p>
            <a:r>
              <a:rPr lang="en-US" cap="none" dirty="0" smtClean="0"/>
              <a:t>Third, it is unlikely that the distribution tails could be described by a normal distribution. </a:t>
            </a:r>
          </a:p>
          <a:p>
            <a:r>
              <a:rPr lang="en-US" cap="none" dirty="0" smtClean="0"/>
              <a:t>Finally, use the same data to optimize a portfolio and compute its </a:t>
            </a:r>
            <a:r>
              <a:rPr lang="en-US" cap="none" dirty="0" err="1" smtClean="0"/>
              <a:t>V</a:t>
            </a:r>
            <a:r>
              <a:rPr lang="en-US" altLang="zh-CN" cap="none" dirty="0" err="1" smtClean="0"/>
              <a:t>a</a:t>
            </a:r>
            <a:r>
              <a:rPr lang="en-US" cap="none" dirty="0" err="1" smtClean="0"/>
              <a:t>R</a:t>
            </a:r>
            <a:r>
              <a:rPr lang="en-US" cap="none" dirty="0" smtClean="0"/>
              <a:t> results in biased risk forecasts.</a:t>
            </a:r>
          </a:p>
          <a:p>
            <a:endParaRPr lang="en-US" cap="none" dirty="0"/>
          </a:p>
        </p:txBody>
      </p:sp>
    </p:spTree>
    <p:extLst>
      <p:ext uri="{BB962C8B-B14F-4D97-AF65-F5344CB8AC3E}">
        <p14:creationId xmlns:p14="http://schemas.microsoft.com/office/powerpoint/2010/main" val="2132380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LTCM’s Risk Management Story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p:txBody>
              <a:bodyPr/>
              <a:lstStyle/>
              <a:p>
                <a:r>
                  <a:rPr lang="en-US" cap="none" dirty="0" smtClean="0"/>
                  <a:t>We can see from empirical results that by </a:t>
                </a:r>
                <a:r>
                  <a:rPr lang="en-US" cap="none" dirty="0"/>
                  <a:t>3</a:t>
                </a:r>
                <a:r>
                  <a:rPr lang="en-US" cap="none" dirty="0" smtClean="0"/>
                  <a:t>1</a:t>
                </a:r>
                <a:r>
                  <a:rPr lang="en-US" cap="none" baseline="30000" dirty="0" smtClean="0"/>
                  <a:t>st</a:t>
                </a:r>
                <a:r>
                  <a:rPr lang="en-US" cap="none" dirty="0" smtClean="0"/>
                  <a:t> August, the portfolio had lost $1,710 million in 1 month only. Using the presumed $45 million daily (or $45m * </a:t>
                </a:r>
                <a14:m>
                  <m:oMath xmlns:m="http://schemas.openxmlformats.org/officeDocument/2006/math">
                    <m:rad>
                      <m:radPr>
                        <m:degHide m:val="on"/>
                        <m:ctrlPr>
                          <a:rPr lang="en-US" b="0" i="1" cap="none" smtClean="0">
                            <a:latin typeface="Cambria Math" charset="0"/>
                            <a:ea typeface="Cambria Math" charset="0"/>
                            <a:cs typeface="Cambria Math" charset="0"/>
                          </a:rPr>
                        </m:ctrlPr>
                      </m:radPr>
                      <m:deg/>
                      <m:e>
                        <m:r>
                          <a:rPr lang="en-US" b="0" i="1" cap="none" smtClean="0">
                            <a:latin typeface="Cambria Math" charset="0"/>
                            <a:ea typeface="Cambria Math" charset="0"/>
                            <a:cs typeface="Cambria Math" charset="0"/>
                          </a:rPr>
                          <m:t>21</m:t>
                        </m:r>
                      </m:e>
                    </m:rad>
                  </m:oMath>
                </a14:m>
                <a:r>
                  <a:rPr lang="en-US" cap="none" dirty="0" smtClean="0"/>
                  <a:t> = $206 million monthly) standard deviation, this translates into a 8.3 ( = $1,710m / $206m) standard deviation event. </a:t>
                </a:r>
              </a:p>
              <a:p>
                <a:r>
                  <a:rPr lang="en-US" cap="none" dirty="0" smtClean="0"/>
                  <a:t>Assume normal distribution: occur once every 800 trillion years.</a:t>
                </a:r>
              </a:p>
              <a:p>
                <a:r>
                  <a:rPr lang="en-US" cap="none" dirty="0" smtClean="0"/>
                  <a:t>But if we use the true volatility, which </a:t>
                </a:r>
                <a:r>
                  <a:rPr lang="en-US" altLang="zh-CN" cap="none" dirty="0" smtClean="0"/>
                  <a:t>turned</a:t>
                </a:r>
                <a:r>
                  <a:rPr lang="zh-CN" altLang="en-US" cap="none" dirty="0" smtClean="0"/>
                  <a:t> </a:t>
                </a:r>
                <a:r>
                  <a:rPr lang="en-US" altLang="zh-CN" cap="none" dirty="0" smtClean="0"/>
                  <a:t>out</a:t>
                </a:r>
                <a:r>
                  <a:rPr lang="zh-CN" altLang="en-US" cap="none" dirty="0" smtClean="0"/>
                  <a:t> </a:t>
                </a:r>
                <a:r>
                  <a:rPr lang="en-US" altLang="zh-CN" cap="none" dirty="0" smtClean="0"/>
                  <a:t>to</a:t>
                </a:r>
                <a:r>
                  <a:rPr lang="zh-CN" altLang="en-US" cap="none" dirty="0" smtClean="0"/>
                  <a:t> </a:t>
                </a:r>
                <a:r>
                  <a:rPr lang="en-US" altLang="zh-CN" cap="none" dirty="0" smtClean="0"/>
                  <a:t>be</a:t>
                </a:r>
                <a:r>
                  <a:rPr lang="en-US" cap="none" dirty="0" smtClean="0"/>
                  <a:t> approximately $100 million, this was a 3.7 ( = $1,710m / ($100m * </a:t>
                </a:r>
                <a14:m>
                  <m:oMath xmlns:m="http://schemas.openxmlformats.org/officeDocument/2006/math">
                    <m:rad>
                      <m:radPr>
                        <m:degHide m:val="on"/>
                        <m:ctrlPr>
                          <a:rPr lang="en-US" i="1" cap="none">
                            <a:latin typeface="Cambria Math" charset="0"/>
                            <a:ea typeface="Cambria Math" charset="0"/>
                            <a:cs typeface="Cambria Math" charset="0"/>
                          </a:rPr>
                        </m:ctrlPr>
                      </m:radPr>
                      <m:deg/>
                      <m:e>
                        <m:r>
                          <a:rPr lang="en-US" i="1" cap="none">
                            <a:latin typeface="Cambria Math" charset="0"/>
                            <a:ea typeface="Cambria Math" charset="0"/>
                            <a:cs typeface="Cambria Math" charset="0"/>
                          </a:rPr>
                          <m:t>21</m:t>
                        </m:r>
                      </m:e>
                    </m:rad>
                  </m:oMath>
                </a14:m>
                <a:r>
                  <a:rPr lang="en-US" cap="none" dirty="0" smtClean="0"/>
                  <a:t> )) standard deviation event. </a:t>
                </a:r>
              </a:p>
              <a:p>
                <a:r>
                  <a:rPr lang="en-US" cap="none" dirty="0" smtClean="0"/>
                  <a:t>Assume a distribution with fatter tails, student-t(4) distribution: occur once every 8 years.</a:t>
                </a:r>
                <a:endParaRPr lang="en-US" cap="none"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blipFill rotWithShape="0">
                <a:blip r:embed="rId2"/>
                <a:stretch>
                  <a:fillRect l="-529" r="-1176"/>
                </a:stretch>
              </a:blipFill>
            </p:spPr>
            <p:txBody>
              <a:bodyPr/>
              <a:lstStyle/>
              <a:p>
                <a:r>
                  <a:rPr lang="en-US">
                    <a:noFill/>
                  </a:rPr>
                  <a:t> </a:t>
                </a:r>
              </a:p>
            </p:txBody>
          </p:sp>
        </mc:Fallback>
      </mc:AlternateContent>
    </p:spTree>
    <p:extLst>
      <p:ext uri="{BB962C8B-B14F-4D97-AF65-F5344CB8AC3E}">
        <p14:creationId xmlns:p14="http://schemas.microsoft.com/office/powerpoint/2010/main" val="442518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smtClean="0"/>
              <a:t>An</a:t>
            </a:r>
            <a:r>
              <a:rPr lang="zh-CN" altLang="en-US" cap="none" dirty="0" smtClean="0"/>
              <a:t> </a:t>
            </a:r>
            <a:r>
              <a:rPr lang="en-US" altLang="zh-CN" cap="none" dirty="0" smtClean="0"/>
              <a:t>Example</a:t>
            </a:r>
            <a:r>
              <a:rPr lang="zh-CN" altLang="en-US" cap="none" dirty="0" smtClean="0"/>
              <a:t> </a:t>
            </a:r>
            <a:r>
              <a:rPr lang="en-US" altLang="zh-CN" cap="none" dirty="0" smtClean="0"/>
              <a:t>Of</a:t>
            </a:r>
            <a:r>
              <a:rPr lang="zh-CN" altLang="en-US" cap="none" dirty="0" smtClean="0"/>
              <a:t> </a:t>
            </a:r>
            <a:r>
              <a:rPr lang="en-US" altLang="zh-CN" cap="none" dirty="0" smtClean="0"/>
              <a:t>A</a:t>
            </a:r>
            <a:r>
              <a:rPr lang="zh-CN" altLang="en-US" cap="none" dirty="0" smtClean="0"/>
              <a:t> </a:t>
            </a:r>
            <a:r>
              <a:rPr lang="en-US" altLang="zh-CN" cap="none" dirty="0" smtClean="0"/>
              <a:t>Portfolio</a:t>
            </a:r>
            <a:r>
              <a:rPr lang="zh-CN" altLang="en-US" cap="none" dirty="0" smtClean="0"/>
              <a:t> </a:t>
            </a:r>
            <a:r>
              <a:rPr lang="en-US" altLang="zh-CN" cap="none" dirty="0" smtClean="0"/>
              <a:t>Optimization</a:t>
            </a:r>
            <a:endParaRPr lang="en-US" cap="none"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p:txBody>
              <a:bodyPr/>
              <a:lstStyle/>
              <a:p>
                <a:r>
                  <a:rPr lang="en-US" altLang="zh-CN" cap="none" dirty="0" smtClean="0"/>
                  <a:t>A</a:t>
                </a:r>
                <a:r>
                  <a:rPr lang="zh-CN" altLang="en-US" cap="none" dirty="0" smtClean="0"/>
                  <a:t> </a:t>
                </a:r>
                <a:r>
                  <a:rPr lang="en-US" altLang="zh-CN" cap="none" dirty="0" smtClean="0"/>
                  <a:t>BAA-rated</a:t>
                </a:r>
                <a:r>
                  <a:rPr lang="zh-CN" altLang="en-US" cap="none" dirty="0" smtClean="0"/>
                  <a:t> </a:t>
                </a:r>
                <a:r>
                  <a:rPr lang="en-US" altLang="zh-CN" cap="none" dirty="0" smtClean="0"/>
                  <a:t>corporate</a:t>
                </a:r>
                <a:r>
                  <a:rPr lang="zh-CN" altLang="en-US" cap="none" dirty="0" smtClean="0"/>
                  <a:t> </a:t>
                </a:r>
                <a:r>
                  <a:rPr lang="en-US" altLang="zh-CN" cap="none" dirty="0" smtClean="0"/>
                  <a:t>bond</a:t>
                </a:r>
                <a:r>
                  <a:rPr lang="zh-CN" altLang="en-US" cap="none" dirty="0" smtClean="0"/>
                  <a:t> </a:t>
                </a:r>
                <a:r>
                  <a:rPr lang="en-US" altLang="zh-CN" cap="none" dirty="0" smtClean="0"/>
                  <a:t>and</a:t>
                </a:r>
                <a:r>
                  <a:rPr lang="zh-CN" altLang="en-US" cap="none" dirty="0" smtClean="0"/>
                  <a:t> </a:t>
                </a:r>
                <a:r>
                  <a:rPr lang="en-US" altLang="zh-CN" cap="none" dirty="0" smtClean="0"/>
                  <a:t>a</a:t>
                </a:r>
                <a:r>
                  <a:rPr lang="zh-CN" altLang="en-US" cap="none" dirty="0" smtClean="0"/>
                  <a:t> </a:t>
                </a:r>
                <a:r>
                  <a:rPr lang="en-US" altLang="zh-CN" cap="none" dirty="0" smtClean="0"/>
                  <a:t>10-year</a:t>
                </a:r>
                <a:r>
                  <a:rPr lang="zh-CN" altLang="en-US" cap="none" dirty="0" smtClean="0"/>
                  <a:t> </a:t>
                </a:r>
                <a:r>
                  <a:rPr lang="en-US" altLang="zh-CN" cap="none" dirty="0" smtClean="0"/>
                  <a:t>Treasury</a:t>
                </a:r>
                <a:r>
                  <a:rPr lang="zh-CN" altLang="en-US" cap="none" dirty="0" smtClean="0"/>
                  <a:t> </a:t>
                </a:r>
                <a:r>
                  <a:rPr lang="en-US" altLang="zh-CN" cap="none" dirty="0" smtClean="0"/>
                  <a:t>note</a:t>
                </a:r>
                <a:r>
                  <a:rPr lang="zh-CN" altLang="en-US" cap="none" dirty="0" smtClean="0"/>
                  <a:t> </a:t>
                </a:r>
                <a:r>
                  <a:rPr lang="en-US" altLang="zh-CN" cap="none" dirty="0" smtClean="0"/>
                  <a:t>series</a:t>
                </a:r>
                <a:r>
                  <a:rPr lang="zh-CN" altLang="en-US" cap="none" dirty="0" smtClean="0"/>
                  <a:t> </a:t>
                </a:r>
                <a:r>
                  <a:rPr lang="en-US" altLang="zh-CN" cap="none" dirty="0" smtClean="0"/>
                  <a:t>portfolio.</a:t>
                </a:r>
              </a:p>
              <a:p>
                <a:r>
                  <a:rPr lang="en-US" altLang="zh-CN" cap="none" dirty="0" smtClean="0"/>
                  <a:t>Maximize</a:t>
                </a:r>
                <a:r>
                  <a:rPr lang="zh-CN" altLang="en-US" cap="none" dirty="0" smtClean="0"/>
                  <a:t> </a:t>
                </a:r>
                <a:r>
                  <a:rPr lang="en-US" altLang="zh-CN" cap="none" dirty="0" smtClean="0"/>
                  <a:t>a</a:t>
                </a:r>
                <a:r>
                  <a:rPr lang="zh-CN" altLang="en-US" cap="none" dirty="0" smtClean="0"/>
                  <a:t> </a:t>
                </a:r>
                <a:r>
                  <a:rPr lang="en-US" altLang="zh-CN" cap="none" dirty="0" smtClean="0"/>
                  <a:t>utility</a:t>
                </a:r>
                <a:r>
                  <a:rPr lang="zh-CN" altLang="en-US" cap="none" dirty="0" smtClean="0"/>
                  <a:t> </a:t>
                </a:r>
                <a:r>
                  <a:rPr lang="en-US" altLang="zh-CN" cap="none" dirty="0" smtClean="0"/>
                  <a:t>function:</a:t>
                </a:r>
                <a:r>
                  <a:rPr lang="zh-CN" altLang="en-US" cap="none" dirty="0" smtClean="0"/>
                  <a:t> </a:t>
                </a:r>
                <a14:m>
                  <m:oMath xmlns:m="http://schemas.openxmlformats.org/officeDocument/2006/math">
                    <m:r>
                      <a:rPr lang="en-US" altLang="zh-CN" b="0" i="1" cap="none" smtClean="0">
                        <a:latin typeface="Cambria Math" charset="0"/>
                      </a:rPr>
                      <m:t>𝑈</m:t>
                    </m:r>
                    <m:d>
                      <m:dPr>
                        <m:ctrlPr>
                          <a:rPr lang="en-US" altLang="zh-CN" b="0" i="1" cap="none" smtClean="0">
                            <a:latin typeface="Cambria Math" charset="0"/>
                          </a:rPr>
                        </m:ctrlPr>
                      </m:dPr>
                      <m:e>
                        <m:r>
                          <a:rPr lang="en-US" altLang="zh-CN" b="0" i="1" cap="none" smtClean="0">
                            <a:latin typeface="Cambria Math" charset="0"/>
                          </a:rPr>
                          <m:t>𝑤</m:t>
                        </m:r>
                      </m:e>
                      <m:e>
                        <m:r>
                          <a:rPr lang="en-US" altLang="zh-CN" b="0" i="1" cap="none" smtClean="0">
                            <a:latin typeface="Cambria Math" charset="0"/>
                            <a:ea typeface="Cambria Math" charset="0"/>
                            <a:cs typeface="Cambria Math" charset="0"/>
                          </a:rPr>
                          <m:t>𝜇</m:t>
                        </m:r>
                        <m:r>
                          <a:rPr lang="en-US" altLang="zh-CN" b="0" i="1" cap="none" smtClean="0">
                            <a:latin typeface="Cambria Math" charset="0"/>
                            <a:ea typeface="Cambria Math" charset="0"/>
                            <a:cs typeface="Cambria Math" charset="0"/>
                          </a:rPr>
                          <m:t>,</m:t>
                        </m:r>
                        <m:nary>
                          <m:naryPr>
                            <m:chr m:val="∑"/>
                            <m:subHide m:val="on"/>
                            <m:supHide m:val="on"/>
                            <m:ctrlPr>
                              <a:rPr lang="en-US" altLang="zh-CN" b="0" i="1" cap="none" smtClean="0">
                                <a:latin typeface="Cambria Math" charset="0"/>
                                <a:ea typeface="Cambria Math" charset="0"/>
                                <a:cs typeface="Cambria Math" charset="0"/>
                              </a:rPr>
                            </m:ctrlPr>
                          </m:naryPr>
                          <m:sub/>
                          <m:sup/>
                          <m:e>
                            <m:r>
                              <a:rPr lang="zh-CN" altLang="en-US" b="0" i="1" cap="none" smtClean="0">
                                <a:latin typeface="Cambria Math" charset="0"/>
                                <a:ea typeface="Cambria Math" charset="0"/>
                                <a:cs typeface="Cambria Math" charset="0"/>
                              </a:rPr>
                              <m:t> </m:t>
                            </m:r>
                          </m:e>
                        </m:nary>
                      </m:e>
                    </m:d>
                    <m:r>
                      <a:rPr lang="en-US" altLang="zh-CN" b="0" i="1" cap="none" smtClean="0">
                        <a:latin typeface="Cambria Math" charset="0"/>
                        <a:ea typeface="Cambria Math" charset="0"/>
                        <a:cs typeface="Cambria Math" charset="0"/>
                      </a:rPr>
                      <m:t>=</m:t>
                    </m:r>
                    <m:r>
                      <a:rPr lang="en-US" altLang="zh-CN" b="0" i="1" cap="none" smtClean="0">
                        <a:latin typeface="Cambria Math" charset="0"/>
                        <a:ea typeface="Cambria Math" charset="0"/>
                        <a:cs typeface="Cambria Math" charset="0"/>
                      </a:rPr>
                      <m:t>𝑈</m:t>
                    </m:r>
                    <m:d>
                      <m:dPr>
                        <m:ctrlPr>
                          <a:rPr lang="en-US" altLang="zh-CN" b="0" i="1" cap="none" smtClean="0">
                            <a:latin typeface="Cambria Math" charset="0"/>
                            <a:ea typeface="Cambria Math" charset="0"/>
                            <a:cs typeface="Cambria Math" charset="0"/>
                          </a:rPr>
                        </m:ctrlPr>
                      </m:dPr>
                      <m:e>
                        <m:sSub>
                          <m:sSubPr>
                            <m:ctrlPr>
                              <a:rPr lang="en-US" altLang="zh-CN" b="0" i="1" cap="none" smtClean="0">
                                <a:latin typeface="Cambria Math" charset="0"/>
                                <a:ea typeface="Cambria Math" charset="0"/>
                                <a:cs typeface="Cambria Math" charset="0"/>
                              </a:rPr>
                            </m:ctrlPr>
                          </m:sSubPr>
                          <m:e>
                            <m:r>
                              <a:rPr lang="en-US" altLang="zh-CN" b="0" i="1" cap="none" smtClean="0">
                                <a:latin typeface="Cambria Math" charset="0"/>
                                <a:ea typeface="Cambria Math" charset="0"/>
                                <a:cs typeface="Cambria Math" charset="0"/>
                              </a:rPr>
                              <m:t>𝜇</m:t>
                            </m:r>
                          </m:e>
                          <m:sub>
                            <m:r>
                              <a:rPr lang="en-US" altLang="zh-CN" b="0" i="1" cap="none" smtClean="0">
                                <a:latin typeface="Cambria Math" charset="0"/>
                                <a:ea typeface="Cambria Math" charset="0"/>
                                <a:cs typeface="Cambria Math" charset="0"/>
                              </a:rPr>
                              <m:t>𝑝</m:t>
                            </m:r>
                            <m:r>
                              <a:rPr lang="en-US" altLang="zh-CN" b="0" i="1" cap="none" smtClean="0">
                                <a:latin typeface="Cambria Math" charset="0"/>
                                <a:ea typeface="Cambria Math" charset="0"/>
                                <a:cs typeface="Cambria Math" charset="0"/>
                              </a:rPr>
                              <m:t>, </m:t>
                            </m:r>
                            <m:sSubSup>
                              <m:sSubSupPr>
                                <m:ctrlPr>
                                  <a:rPr lang="en-US" altLang="zh-CN" b="0" i="1" cap="none" smtClean="0">
                                    <a:latin typeface="Cambria Math" charset="0"/>
                                    <a:ea typeface="Cambria Math" charset="0"/>
                                    <a:cs typeface="Cambria Math" charset="0"/>
                                  </a:rPr>
                                </m:ctrlPr>
                              </m:sSubSupPr>
                              <m:e>
                                <m:r>
                                  <a:rPr lang="en-US" altLang="zh-CN" b="0" i="1" cap="none" smtClean="0">
                                    <a:latin typeface="Cambria Math" charset="0"/>
                                    <a:ea typeface="Cambria Math" charset="0"/>
                                    <a:cs typeface="Cambria Math" charset="0"/>
                                  </a:rPr>
                                  <m:t>𝜎</m:t>
                                </m:r>
                              </m:e>
                              <m:sub>
                                <m:r>
                                  <a:rPr lang="en-US" altLang="zh-CN" b="0" i="1" cap="none" smtClean="0">
                                    <a:latin typeface="Cambria Math" charset="0"/>
                                    <a:ea typeface="Cambria Math" charset="0"/>
                                    <a:cs typeface="Cambria Math" charset="0"/>
                                  </a:rPr>
                                  <m:t>𝑝</m:t>
                                </m:r>
                              </m:sub>
                              <m:sup>
                                <m:r>
                                  <a:rPr lang="en-US" altLang="zh-CN" b="0" i="1" cap="none" smtClean="0">
                                    <a:latin typeface="Cambria Math" charset="0"/>
                                    <a:ea typeface="Cambria Math" charset="0"/>
                                    <a:cs typeface="Cambria Math" charset="0"/>
                                  </a:rPr>
                                  <m:t>2</m:t>
                                </m:r>
                              </m:sup>
                            </m:sSubSup>
                          </m:sub>
                        </m:sSub>
                      </m:e>
                    </m:d>
                    <m:r>
                      <a:rPr lang="en-US" altLang="zh-CN" b="0" i="1" cap="none" smtClean="0">
                        <a:latin typeface="Cambria Math" charset="0"/>
                        <a:ea typeface="Cambria Math" charset="0"/>
                        <a:cs typeface="Cambria Math" charset="0"/>
                      </a:rPr>
                      <m:t>=</m:t>
                    </m:r>
                    <m:r>
                      <a:rPr lang="zh-CN" altLang="en-US" b="0" i="1" cap="none" smtClean="0">
                        <a:latin typeface="Cambria Math" charset="0"/>
                        <a:ea typeface="Cambria Math" charset="0"/>
                        <a:cs typeface="Cambria Math" charset="0"/>
                      </a:rPr>
                      <m:t> </m:t>
                    </m:r>
                    <m:sSub>
                      <m:sSubPr>
                        <m:ctrlPr>
                          <a:rPr lang="en-US" altLang="zh-CN" b="0" i="1" cap="none" smtClean="0">
                            <a:latin typeface="Cambria Math" charset="0"/>
                            <a:ea typeface="Cambria Math" charset="0"/>
                            <a:cs typeface="Cambria Math" charset="0"/>
                          </a:rPr>
                        </m:ctrlPr>
                      </m:sSubPr>
                      <m:e>
                        <m:r>
                          <a:rPr lang="en-US" altLang="zh-CN" b="0" i="1" cap="none" smtClean="0">
                            <a:latin typeface="Cambria Math" charset="0"/>
                            <a:ea typeface="Cambria Math" charset="0"/>
                            <a:cs typeface="Cambria Math" charset="0"/>
                          </a:rPr>
                          <m:t>𝜇</m:t>
                        </m:r>
                      </m:e>
                      <m:sub>
                        <m:r>
                          <a:rPr lang="en-US" altLang="zh-CN" b="0" i="1" cap="none" smtClean="0">
                            <a:latin typeface="Cambria Math" charset="0"/>
                            <a:ea typeface="Cambria Math" charset="0"/>
                            <a:cs typeface="Cambria Math" charset="0"/>
                          </a:rPr>
                          <m:t>𝑝</m:t>
                        </m:r>
                      </m:sub>
                    </m:sSub>
                    <m:r>
                      <a:rPr lang="zh-CN" altLang="en-US" b="0" i="1" cap="none" smtClean="0">
                        <a:latin typeface="Cambria Math" charset="0"/>
                        <a:ea typeface="Cambria Math" charset="0"/>
                        <a:cs typeface="Cambria Math" charset="0"/>
                      </a:rPr>
                      <m:t> </m:t>
                    </m:r>
                    <m:r>
                      <a:rPr lang="en-US" altLang="zh-CN" b="0" i="1" cap="none" smtClean="0">
                        <a:latin typeface="Cambria Math" charset="0"/>
                        <a:ea typeface="Cambria Math" charset="0"/>
                        <a:cs typeface="Cambria Math" charset="0"/>
                      </a:rPr>
                      <m:t>−1/(2</m:t>
                    </m:r>
                    <m:r>
                      <a:rPr lang="en-US" altLang="zh-CN" b="0" i="1" cap="none" smtClean="0">
                        <a:latin typeface="Cambria Math" charset="0"/>
                        <a:ea typeface="Cambria Math" charset="0"/>
                        <a:cs typeface="Cambria Math" charset="0"/>
                      </a:rPr>
                      <m:t>𝜆</m:t>
                    </m:r>
                    <m:r>
                      <a:rPr lang="en-US" altLang="zh-CN" b="0" i="1" cap="none" smtClean="0">
                        <a:latin typeface="Cambria Math" charset="0"/>
                        <a:ea typeface="Cambria Math" charset="0"/>
                        <a:cs typeface="Cambria Math" charset="0"/>
                      </a:rPr>
                      <m:t>)</m:t>
                    </m:r>
                    <m:sSubSup>
                      <m:sSubSupPr>
                        <m:ctrlPr>
                          <a:rPr lang="en-US" altLang="zh-CN" b="0" i="1" cap="none" smtClean="0">
                            <a:latin typeface="Cambria Math" charset="0"/>
                            <a:ea typeface="Cambria Math" charset="0"/>
                            <a:cs typeface="Cambria Math" charset="0"/>
                          </a:rPr>
                        </m:ctrlPr>
                      </m:sSubSupPr>
                      <m:e>
                        <m:r>
                          <a:rPr lang="en-US" altLang="zh-CN" b="0" i="1" cap="none" smtClean="0">
                            <a:latin typeface="Cambria Math" charset="0"/>
                            <a:ea typeface="Cambria Math" charset="0"/>
                            <a:cs typeface="Cambria Math" charset="0"/>
                          </a:rPr>
                          <m:t>𝜎</m:t>
                        </m:r>
                      </m:e>
                      <m:sub>
                        <m:r>
                          <a:rPr lang="en-US" altLang="zh-CN" b="0" i="1" cap="none" smtClean="0">
                            <a:latin typeface="Cambria Math" charset="0"/>
                            <a:ea typeface="Cambria Math" charset="0"/>
                            <a:cs typeface="Cambria Math" charset="0"/>
                          </a:rPr>
                          <m:t>𝑝</m:t>
                        </m:r>
                      </m:sub>
                      <m:sup>
                        <m:r>
                          <a:rPr lang="en-US" altLang="zh-CN" b="0" i="1" cap="none" smtClean="0">
                            <a:latin typeface="Cambria Math" charset="0"/>
                            <a:ea typeface="Cambria Math" charset="0"/>
                            <a:cs typeface="Cambria Math" charset="0"/>
                          </a:rPr>
                          <m:t>2</m:t>
                        </m:r>
                      </m:sup>
                    </m:sSubSup>
                  </m:oMath>
                </a14:m>
                <a:r>
                  <a:rPr lang="en-US" altLang="zh-CN" cap="none" dirty="0" smtClean="0"/>
                  <a:t>,</a:t>
                </a:r>
                <a:r>
                  <a:rPr lang="zh-CN" altLang="en-US" cap="none" dirty="0" smtClean="0"/>
                  <a:t> </a:t>
                </a:r>
                <a:r>
                  <a:rPr lang="en-US" altLang="zh-CN" cap="none" dirty="0" smtClean="0"/>
                  <a:t>where</a:t>
                </a:r>
                <a:r>
                  <a:rPr lang="zh-CN" altLang="en-US" cap="none" dirty="0" smtClean="0"/>
                  <a:t> </a:t>
                </a:r>
                <a14:m>
                  <m:oMath xmlns:m="http://schemas.openxmlformats.org/officeDocument/2006/math">
                    <m:r>
                      <a:rPr lang="en-US" altLang="zh-CN" i="1" cap="none">
                        <a:latin typeface="Cambria Math" charset="0"/>
                        <a:ea typeface="Cambria Math" charset="0"/>
                        <a:cs typeface="Cambria Math" charset="0"/>
                      </a:rPr>
                      <m:t>𝜆</m:t>
                    </m:r>
                  </m:oMath>
                </a14:m>
                <a:r>
                  <a:rPr lang="zh-CN" altLang="en-US" cap="none" dirty="0" smtClean="0"/>
                  <a:t> </a:t>
                </a:r>
                <a:r>
                  <a:rPr lang="en-US" altLang="zh-CN" cap="none" dirty="0" smtClean="0"/>
                  <a:t>is</a:t>
                </a:r>
                <a:r>
                  <a:rPr lang="zh-CN" altLang="en-US" cap="none" dirty="0" smtClean="0"/>
                  <a:t> </a:t>
                </a:r>
                <a:r>
                  <a:rPr lang="en-US" altLang="zh-CN" cap="none" dirty="0" smtClean="0"/>
                  <a:t>the</a:t>
                </a:r>
                <a:r>
                  <a:rPr lang="zh-CN" altLang="en-US" cap="none" dirty="0" smtClean="0"/>
                  <a:t> </a:t>
                </a:r>
                <a:r>
                  <a:rPr lang="en-US" altLang="zh-CN" cap="none" dirty="0" smtClean="0"/>
                  <a:t>risk</a:t>
                </a:r>
                <a:r>
                  <a:rPr lang="zh-CN" altLang="en-US" cap="none" dirty="0" smtClean="0"/>
                  <a:t> </a:t>
                </a:r>
                <a:r>
                  <a:rPr lang="en-US" altLang="zh-CN" cap="none" dirty="0" smtClean="0"/>
                  <a:t>tolerance</a:t>
                </a:r>
                <a:r>
                  <a:rPr lang="zh-CN" altLang="en-US" cap="none" dirty="0" smtClean="0"/>
                  <a:t> </a:t>
                </a:r>
                <a:r>
                  <a:rPr lang="en-US" altLang="zh-CN" cap="none" dirty="0" smtClean="0"/>
                  <a:t>of</a:t>
                </a:r>
                <a:r>
                  <a:rPr lang="zh-CN" altLang="en-US" cap="none" dirty="0" smtClean="0"/>
                  <a:t> </a:t>
                </a:r>
                <a:r>
                  <a:rPr lang="en-US" altLang="zh-CN" cap="none" dirty="0" smtClean="0"/>
                  <a:t>investors.</a:t>
                </a:r>
                <a:r>
                  <a:rPr lang="zh-CN" altLang="en-US" cap="none" dirty="0" smtClean="0"/>
                  <a:t> </a:t>
                </a:r>
                <a:r>
                  <a:rPr lang="en-US" altLang="zh-CN" cap="none" dirty="0" smtClean="0"/>
                  <a:t>This</a:t>
                </a:r>
                <a:r>
                  <a:rPr lang="zh-CN" altLang="en-US" cap="none" dirty="0" smtClean="0"/>
                  <a:t> </a:t>
                </a:r>
                <a:r>
                  <a:rPr lang="en-US" altLang="zh-CN" cap="none" dirty="0" smtClean="0"/>
                  <a:t>function</a:t>
                </a:r>
                <a:r>
                  <a:rPr lang="zh-CN" altLang="en-US" cap="none" dirty="0" smtClean="0"/>
                  <a:t> </a:t>
                </a:r>
                <a:r>
                  <a:rPr lang="en-US" altLang="zh-CN" cap="none" dirty="0" smtClean="0"/>
                  <a:t>reflects</a:t>
                </a:r>
                <a:r>
                  <a:rPr lang="zh-CN" altLang="en-US" cap="none" dirty="0" smtClean="0"/>
                  <a:t> </a:t>
                </a:r>
                <a:r>
                  <a:rPr lang="en-US" altLang="zh-CN" cap="none" dirty="0" smtClean="0"/>
                  <a:t>the</a:t>
                </a:r>
                <a:r>
                  <a:rPr lang="zh-CN" altLang="en-US" cap="none" dirty="0" smtClean="0"/>
                  <a:t> </a:t>
                </a:r>
                <a:r>
                  <a:rPr lang="en-US" altLang="zh-CN" cap="none" dirty="0" smtClean="0"/>
                  <a:t>trade</a:t>
                </a:r>
                <a:r>
                  <a:rPr lang="zh-CN" altLang="en-US" cap="none" dirty="0" smtClean="0"/>
                  <a:t> </a:t>
                </a:r>
                <a:r>
                  <a:rPr lang="en-US" altLang="zh-CN" cap="none" dirty="0" smtClean="0"/>
                  <a:t>off</a:t>
                </a:r>
                <a:r>
                  <a:rPr lang="zh-CN" altLang="en-US" cap="none" dirty="0"/>
                  <a:t> </a:t>
                </a:r>
                <a:r>
                  <a:rPr lang="en-US" altLang="zh-CN" cap="none" dirty="0" smtClean="0"/>
                  <a:t>between</a:t>
                </a:r>
                <a:r>
                  <a:rPr lang="zh-CN" altLang="en-US" cap="none" dirty="0" smtClean="0"/>
                  <a:t> </a:t>
                </a:r>
                <a14:m>
                  <m:oMath xmlns:m="http://schemas.openxmlformats.org/officeDocument/2006/math">
                    <m:sSub>
                      <m:sSubPr>
                        <m:ctrlPr>
                          <a:rPr lang="en-US" altLang="zh-CN" i="1" cap="none" smtClean="0">
                            <a:latin typeface="Cambria Math" charset="0"/>
                          </a:rPr>
                        </m:ctrlPr>
                      </m:sSubPr>
                      <m:e>
                        <m:r>
                          <a:rPr lang="en-US" altLang="zh-CN" i="1" cap="none" smtClean="0">
                            <a:latin typeface="Cambria Math" charset="0"/>
                            <a:ea typeface="Cambria Math" charset="0"/>
                            <a:cs typeface="Cambria Math" charset="0"/>
                          </a:rPr>
                          <m:t>𝜇</m:t>
                        </m:r>
                      </m:e>
                      <m:sub>
                        <m:r>
                          <a:rPr lang="en-US" altLang="zh-CN" b="0" i="1" cap="none" smtClean="0">
                            <a:latin typeface="Cambria Math" charset="0"/>
                          </a:rPr>
                          <m:t>𝑝</m:t>
                        </m:r>
                      </m:sub>
                    </m:sSub>
                    <m:r>
                      <a:rPr lang="en-US" altLang="zh-CN" b="0" i="1" cap="none" smtClean="0">
                        <a:latin typeface="Cambria Math" charset="0"/>
                      </a:rPr>
                      <m:t>=</m:t>
                    </m:r>
                    <m:r>
                      <a:rPr lang="zh-CN" altLang="en-US" b="0" i="1" cap="none" smtClean="0">
                        <a:latin typeface="Cambria Math" charset="0"/>
                      </a:rPr>
                      <m:t> </m:t>
                    </m:r>
                    <m:sSup>
                      <m:sSupPr>
                        <m:ctrlPr>
                          <a:rPr lang="en-US" altLang="zh-CN" b="0" i="1" cap="none" smtClean="0">
                            <a:latin typeface="Cambria Math" charset="0"/>
                          </a:rPr>
                        </m:ctrlPr>
                      </m:sSupPr>
                      <m:e>
                        <m:r>
                          <a:rPr lang="en-US" altLang="zh-CN" b="0" i="1" cap="none" smtClean="0">
                            <a:latin typeface="Cambria Math" charset="0"/>
                          </a:rPr>
                          <m:t>𝑤</m:t>
                        </m:r>
                      </m:e>
                      <m:sup>
                        <m:r>
                          <a:rPr lang="en-US" altLang="zh-CN" b="0" i="1" cap="none" smtClean="0">
                            <a:latin typeface="Cambria Math" charset="0"/>
                          </a:rPr>
                          <m:t>′</m:t>
                        </m:r>
                      </m:sup>
                    </m:sSup>
                    <m:r>
                      <a:rPr lang="en-US" altLang="zh-CN" b="0" i="1" cap="none" smtClean="0">
                        <a:latin typeface="Cambria Math" charset="0"/>
                        <a:ea typeface="Cambria Math" charset="0"/>
                        <a:cs typeface="Cambria Math" charset="0"/>
                      </a:rPr>
                      <m:t>𝜇</m:t>
                    </m:r>
                    <m:r>
                      <a:rPr lang="zh-CN" altLang="en-US" b="0" i="1" cap="none" smtClean="0">
                        <a:latin typeface="Cambria Math" charset="0"/>
                        <a:ea typeface="Cambria Math" charset="0"/>
                        <a:cs typeface="Cambria Math" charset="0"/>
                      </a:rPr>
                      <m:t> </m:t>
                    </m:r>
                  </m:oMath>
                </a14:m>
                <a:r>
                  <a:rPr lang="en-US" altLang="zh-CN" cap="none" dirty="0" smtClean="0"/>
                  <a:t>and</a:t>
                </a:r>
                <a:r>
                  <a:rPr lang="zh-CN" altLang="en-US" cap="none" dirty="0" smtClean="0"/>
                  <a:t> </a:t>
                </a:r>
                <a14:m>
                  <m:oMath xmlns:m="http://schemas.openxmlformats.org/officeDocument/2006/math">
                    <m:sSubSup>
                      <m:sSubSupPr>
                        <m:ctrlPr>
                          <a:rPr lang="en-US" altLang="zh-CN" i="1" cap="none" smtClean="0">
                            <a:latin typeface="Cambria Math" charset="0"/>
                          </a:rPr>
                        </m:ctrlPr>
                      </m:sSubSupPr>
                      <m:e>
                        <m:r>
                          <a:rPr lang="en-US" altLang="zh-CN" i="1" cap="none" smtClean="0">
                            <a:latin typeface="Cambria Math" charset="0"/>
                            <a:ea typeface="Cambria Math" charset="0"/>
                            <a:cs typeface="Cambria Math" charset="0"/>
                          </a:rPr>
                          <m:t>𝜎</m:t>
                        </m:r>
                      </m:e>
                      <m:sub>
                        <m:r>
                          <a:rPr lang="en-US" altLang="zh-CN" b="0" i="1" cap="none" smtClean="0">
                            <a:latin typeface="Cambria Math" charset="0"/>
                          </a:rPr>
                          <m:t>𝑝</m:t>
                        </m:r>
                      </m:sub>
                      <m:sup>
                        <m:r>
                          <a:rPr lang="en-US" altLang="zh-CN" b="0" i="1" cap="none" smtClean="0">
                            <a:latin typeface="Cambria Math" charset="0"/>
                          </a:rPr>
                          <m:t>2</m:t>
                        </m:r>
                      </m:sup>
                    </m:sSubSup>
                    <m:r>
                      <a:rPr lang="en-US" altLang="zh-CN" b="0" i="1" cap="none" smtClean="0">
                        <a:latin typeface="Cambria Math" charset="0"/>
                      </a:rPr>
                      <m:t>=</m:t>
                    </m:r>
                    <m:sSup>
                      <m:sSupPr>
                        <m:ctrlPr>
                          <a:rPr lang="en-US" altLang="zh-CN" b="0" i="1" cap="none" smtClean="0">
                            <a:latin typeface="Cambria Math" charset="0"/>
                          </a:rPr>
                        </m:ctrlPr>
                      </m:sSupPr>
                      <m:e>
                        <m:r>
                          <a:rPr lang="en-US" altLang="zh-CN" b="0" i="1" cap="none" smtClean="0">
                            <a:latin typeface="Cambria Math" charset="0"/>
                          </a:rPr>
                          <m:t>𝑤</m:t>
                        </m:r>
                      </m:e>
                      <m:sup>
                        <m:r>
                          <a:rPr lang="en-US" altLang="zh-CN" b="0" i="1" cap="none" smtClean="0">
                            <a:latin typeface="Cambria Math" charset="0"/>
                          </a:rPr>
                          <m:t>′</m:t>
                        </m:r>
                      </m:sup>
                    </m:sSup>
                    <m:r>
                      <a:rPr lang="zh-CN" altLang="en-US" b="0" i="1" cap="none" smtClean="0">
                        <a:latin typeface="Cambria Math" charset="0"/>
                      </a:rPr>
                      <m:t> </m:t>
                    </m:r>
                    <m:nary>
                      <m:naryPr>
                        <m:chr m:val="∑"/>
                        <m:subHide m:val="on"/>
                        <m:supHide m:val="on"/>
                        <m:ctrlPr>
                          <a:rPr lang="zh-CN" altLang="en-US" b="0" i="1" cap="none" smtClean="0">
                            <a:latin typeface="Cambria Math" charset="0"/>
                          </a:rPr>
                        </m:ctrlPr>
                      </m:naryPr>
                      <m:sub/>
                      <m:sup/>
                      <m:e>
                        <m:r>
                          <a:rPr lang="zh-CN" altLang="en-US" b="0" i="1" cap="none" smtClean="0">
                            <a:latin typeface="Cambria Math" charset="0"/>
                          </a:rPr>
                          <m:t> </m:t>
                        </m:r>
                      </m:e>
                    </m:nary>
                    <m:r>
                      <a:rPr lang="en-US" altLang="zh-CN" b="0" i="1" cap="none" smtClean="0">
                        <a:latin typeface="Cambria Math" charset="0"/>
                      </a:rPr>
                      <m:t>𝑤</m:t>
                    </m:r>
                    <m:r>
                      <a:rPr lang="en-US" altLang="zh-CN" b="0" i="1" cap="none" smtClean="0">
                        <a:latin typeface="Cambria Math" charset="0"/>
                      </a:rPr>
                      <m:t>.</m:t>
                    </m:r>
                  </m:oMath>
                </a14:m>
                <a:endParaRPr lang="en-US" cap="none" dirty="0" smtClean="0"/>
              </a:p>
              <a:p>
                <a:r>
                  <a:rPr lang="en-US" altLang="zh-CN" cap="none" dirty="0" smtClean="0"/>
                  <a:t>So</a:t>
                </a:r>
                <a:r>
                  <a:rPr lang="zh-CN" altLang="en-US" cap="none" dirty="0" smtClean="0"/>
                  <a:t> </a:t>
                </a:r>
                <a:r>
                  <a:rPr lang="en-US" altLang="zh-CN" cap="none" dirty="0" smtClean="0"/>
                  <a:t>now</a:t>
                </a:r>
                <a:r>
                  <a:rPr lang="zh-CN" altLang="en-US" cap="none" dirty="0" smtClean="0"/>
                  <a:t> </a:t>
                </a:r>
                <a:r>
                  <a:rPr lang="en-US" altLang="zh-CN" cap="none" dirty="0"/>
                  <a:t>t</a:t>
                </a:r>
                <a:r>
                  <a:rPr lang="en-US" altLang="zh-CN" cap="none" dirty="0" smtClean="0"/>
                  <a:t>he</a:t>
                </a:r>
                <a:r>
                  <a:rPr lang="zh-CN" altLang="en-US" cap="none" dirty="0" smtClean="0"/>
                  <a:t> </a:t>
                </a:r>
                <a:r>
                  <a:rPr lang="en-US" altLang="zh-CN" cap="none" dirty="0" smtClean="0"/>
                  <a:t>optimal</a:t>
                </a:r>
                <a:r>
                  <a:rPr lang="zh-CN" altLang="en-US" cap="none" dirty="0" smtClean="0"/>
                  <a:t> </a:t>
                </a:r>
                <a:r>
                  <a:rPr lang="en-US" altLang="zh-CN" cap="none" dirty="0" smtClean="0"/>
                  <a:t>positions</a:t>
                </a:r>
                <a:r>
                  <a:rPr lang="zh-CN" altLang="en-US" cap="none" dirty="0" smtClean="0"/>
                  <a:t> </a:t>
                </a:r>
                <a:r>
                  <a:rPr lang="en-US" altLang="zh-CN" cap="none" dirty="0" smtClean="0"/>
                  <a:t>in</a:t>
                </a:r>
                <a:r>
                  <a:rPr lang="zh-CN" altLang="en-US" cap="none" dirty="0" smtClean="0"/>
                  <a:t> </a:t>
                </a:r>
                <a:r>
                  <a:rPr lang="en-US" altLang="zh-CN" cap="none" dirty="0" smtClean="0"/>
                  <a:t>risky</a:t>
                </a:r>
                <a:r>
                  <a:rPr lang="zh-CN" altLang="en-US" cap="none" dirty="0" smtClean="0"/>
                  <a:t> </a:t>
                </a:r>
                <a:r>
                  <a:rPr lang="en-US" altLang="zh-CN" cap="none" dirty="0" smtClean="0"/>
                  <a:t>assets</a:t>
                </a:r>
                <a:r>
                  <a:rPr lang="zh-CN" altLang="en-US" cap="none" dirty="0" smtClean="0"/>
                  <a:t> </a:t>
                </a:r>
                <a:r>
                  <a:rPr lang="en-US" altLang="zh-CN" cap="none" dirty="0" smtClean="0"/>
                  <a:t>are</a:t>
                </a:r>
                <a:r>
                  <a:rPr lang="zh-CN" altLang="en-US" cap="none" dirty="0" smtClean="0"/>
                  <a:t> </a:t>
                </a:r>
                <a:r>
                  <a:rPr lang="en-US" altLang="zh-CN" cap="none" dirty="0" smtClean="0"/>
                  <a:t>given</a:t>
                </a:r>
                <a:r>
                  <a:rPr lang="zh-CN" altLang="en-US" cap="none" dirty="0" smtClean="0"/>
                  <a:t> </a:t>
                </a:r>
                <a:r>
                  <a:rPr lang="en-US" altLang="zh-CN" cap="none" dirty="0" smtClean="0"/>
                  <a:t>by</a:t>
                </a:r>
                <a:r>
                  <a:rPr lang="zh-CN" altLang="en-US" cap="none" dirty="0" smtClean="0"/>
                  <a:t> </a:t>
                </a:r>
                <a14:m>
                  <m:oMath xmlns:m="http://schemas.openxmlformats.org/officeDocument/2006/math">
                    <m:r>
                      <a:rPr lang="en-US" altLang="zh-CN" b="0" i="1" cap="none" smtClean="0">
                        <a:latin typeface="Cambria Math" charset="0"/>
                      </a:rPr>
                      <m:t>𝑤</m:t>
                    </m:r>
                    <m:r>
                      <a:rPr lang="en-US" altLang="zh-CN" b="0" i="1" cap="none" smtClean="0">
                        <a:latin typeface="Cambria Math" charset="0"/>
                      </a:rPr>
                      <m:t>= </m:t>
                    </m:r>
                    <m:r>
                      <a:rPr lang="zh-CN" altLang="en-US" b="0" i="1" cap="none" smtClean="0">
                        <a:latin typeface="Cambria Math" charset="0"/>
                        <a:ea typeface="Cambria Math" charset="0"/>
                        <a:cs typeface="Cambria Math" charset="0"/>
                      </a:rPr>
                      <m:t>𝜆</m:t>
                    </m:r>
                    <m:r>
                      <a:rPr lang="zh-CN" altLang="en-US" b="0" i="1" cap="none" smtClean="0">
                        <a:latin typeface="Cambria Math" charset="0"/>
                        <a:ea typeface="Cambria Math" charset="0"/>
                        <a:cs typeface="Cambria Math" charset="0"/>
                      </a:rPr>
                      <m:t> </m:t>
                    </m:r>
                    <m:sSup>
                      <m:sSupPr>
                        <m:ctrlPr>
                          <a:rPr lang="en-US" altLang="zh-CN" b="0" i="1" cap="none" smtClean="0">
                            <a:latin typeface="Cambria Math" charset="0"/>
                            <a:ea typeface="Cambria Math" charset="0"/>
                            <a:cs typeface="Cambria Math" charset="0"/>
                          </a:rPr>
                        </m:ctrlPr>
                      </m:sSupPr>
                      <m:e>
                        <m:nary>
                          <m:naryPr>
                            <m:chr m:val="∑"/>
                            <m:subHide m:val="on"/>
                            <m:supHide m:val="on"/>
                            <m:ctrlPr>
                              <a:rPr lang="en-US" altLang="zh-CN" b="0" i="1" cap="none" smtClean="0">
                                <a:latin typeface="Cambria Math" charset="0"/>
                                <a:ea typeface="Cambria Math" charset="0"/>
                                <a:cs typeface="Cambria Math" charset="0"/>
                              </a:rPr>
                            </m:ctrlPr>
                          </m:naryPr>
                          <m:sub/>
                          <m:sup/>
                          <m:e>
                            <m:r>
                              <a:rPr lang="zh-CN" altLang="en-US" b="0" i="1" cap="none" smtClean="0">
                                <a:latin typeface="Cambria Math" charset="0"/>
                                <a:ea typeface="Cambria Math" charset="0"/>
                                <a:cs typeface="Cambria Math" charset="0"/>
                              </a:rPr>
                              <m:t> </m:t>
                            </m:r>
                          </m:e>
                        </m:nary>
                      </m:e>
                      <m:sup>
                        <m:r>
                          <a:rPr lang="en-US" altLang="zh-CN" b="0" i="1" cap="none" smtClean="0">
                            <a:latin typeface="Cambria Math" charset="0"/>
                            <a:ea typeface="Cambria Math" charset="0"/>
                            <a:cs typeface="Cambria Math" charset="0"/>
                          </a:rPr>
                          <m:t>−1</m:t>
                        </m:r>
                      </m:sup>
                    </m:sSup>
                    <m:r>
                      <a:rPr lang="zh-CN" altLang="en-US" b="0" i="1" cap="none" smtClean="0">
                        <a:latin typeface="Cambria Math" charset="0"/>
                        <a:ea typeface="Cambria Math" charset="0"/>
                        <a:cs typeface="Cambria Math" charset="0"/>
                      </a:rPr>
                      <m:t> </m:t>
                    </m:r>
                    <m:r>
                      <a:rPr lang="zh-CN" altLang="en-US" b="0" i="1" cap="none" smtClean="0">
                        <a:latin typeface="Cambria Math" charset="0"/>
                        <a:ea typeface="Cambria Math" charset="0"/>
                        <a:cs typeface="Cambria Math" charset="0"/>
                      </a:rPr>
                      <m:t>𝜇</m:t>
                    </m:r>
                  </m:oMath>
                </a14:m>
                <a:r>
                  <a:rPr lang="en-US" altLang="zh-CN" cap="none" dirty="0" smtClean="0"/>
                  <a:t>,</a:t>
                </a:r>
                <a:r>
                  <a:rPr lang="zh-CN" altLang="en-US" cap="none" dirty="0" smtClean="0"/>
                  <a:t> </a:t>
                </a:r>
                <a:r>
                  <a:rPr lang="en-US" altLang="zh-CN" cap="none" dirty="0" smtClean="0"/>
                  <a:t>with</a:t>
                </a:r>
                <a:r>
                  <a:rPr lang="zh-CN" altLang="en-US" cap="none" dirty="0" smtClean="0"/>
                  <a:t> </a:t>
                </a:r>
                <a:r>
                  <a:rPr lang="en-US" altLang="zh-CN" cap="none" dirty="0" smtClean="0"/>
                  <a:t>the</a:t>
                </a:r>
                <a:r>
                  <a:rPr lang="zh-CN" altLang="en-US" cap="none" dirty="0" smtClean="0"/>
                  <a:t> </a:t>
                </a:r>
                <a:r>
                  <a:rPr lang="en-US" altLang="zh-CN" cap="none" dirty="0" smtClean="0"/>
                  <a:t>remainder</a:t>
                </a:r>
                <a:r>
                  <a:rPr lang="zh-CN" altLang="en-US" cap="none" dirty="0" smtClean="0"/>
                  <a:t> </a:t>
                </a:r>
                <a:r>
                  <a:rPr lang="en-US" altLang="zh-CN" cap="none" dirty="0" smtClean="0"/>
                  <a:t>invested</a:t>
                </a:r>
                <a:r>
                  <a:rPr lang="zh-CN" altLang="en-US" cap="none" dirty="0" smtClean="0"/>
                  <a:t> </a:t>
                </a:r>
                <a:r>
                  <a:rPr lang="en-US" altLang="zh-CN" cap="none" dirty="0" smtClean="0"/>
                  <a:t>in</a:t>
                </a:r>
                <a:r>
                  <a:rPr lang="zh-CN" altLang="en-US" cap="none" dirty="0" smtClean="0"/>
                  <a:t> </a:t>
                </a:r>
                <a:r>
                  <a:rPr lang="en-US" altLang="zh-CN" cap="none" dirty="0" smtClean="0"/>
                  <a:t>the</a:t>
                </a:r>
                <a:r>
                  <a:rPr lang="zh-CN" altLang="en-US" cap="none" dirty="0" smtClean="0"/>
                  <a:t> </a:t>
                </a:r>
                <a:r>
                  <a:rPr lang="en-US" altLang="zh-CN" cap="none" dirty="0" smtClean="0"/>
                  <a:t>riskless</a:t>
                </a:r>
                <a:r>
                  <a:rPr lang="zh-CN" altLang="en-US" cap="none" dirty="0" smtClean="0"/>
                  <a:t> </a:t>
                </a:r>
                <a:r>
                  <a:rPr lang="en-US" altLang="zh-CN" cap="none" dirty="0" smtClean="0"/>
                  <a:t>asset.</a:t>
                </a:r>
              </a:p>
              <a:p>
                <a:r>
                  <a:rPr lang="en-US" altLang="zh-CN" cap="none" dirty="0" smtClean="0"/>
                  <a:t>Table</a:t>
                </a:r>
                <a:r>
                  <a:rPr lang="zh-CN" altLang="en-US" cap="none" dirty="0" smtClean="0"/>
                  <a:t> </a:t>
                </a:r>
                <a:r>
                  <a:rPr lang="en-US" altLang="zh-CN" cap="none" dirty="0" smtClean="0"/>
                  <a:t>in</a:t>
                </a:r>
                <a:r>
                  <a:rPr lang="zh-CN" altLang="en-US" cap="none" dirty="0" smtClean="0"/>
                  <a:t> </a:t>
                </a:r>
                <a:r>
                  <a:rPr lang="en-US" altLang="zh-CN" cap="none" dirty="0" smtClean="0"/>
                  <a:t>next</a:t>
                </a:r>
                <a:r>
                  <a:rPr lang="zh-CN" altLang="en-US" cap="none" dirty="0" smtClean="0"/>
                  <a:t> </a:t>
                </a:r>
                <a:r>
                  <a:rPr lang="en-US" altLang="zh-CN" cap="none" dirty="0" smtClean="0"/>
                  <a:t>slides</a:t>
                </a:r>
                <a:r>
                  <a:rPr lang="zh-CN" altLang="en-US" cap="none" dirty="0" smtClean="0"/>
                  <a:t> </a:t>
                </a:r>
                <a:r>
                  <a:rPr lang="en-US" altLang="zh-CN" cap="none" dirty="0" smtClean="0"/>
                  <a:t>shows</a:t>
                </a:r>
                <a:r>
                  <a:rPr lang="zh-CN" altLang="en-US" cap="none" dirty="0" smtClean="0"/>
                  <a:t> </a:t>
                </a:r>
                <a:r>
                  <a:rPr lang="en-US" altLang="zh-CN" cap="none" dirty="0" smtClean="0"/>
                  <a:t>a</a:t>
                </a:r>
                <a:r>
                  <a:rPr lang="zh-CN" altLang="en-US" cap="none" dirty="0" smtClean="0"/>
                  <a:t> </a:t>
                </a:r>
                <a:r>
                  <a:rPr lang="en-US" altLang="zh-CN" cap="none" dirty="0" smtClean="0"/>
                  <a:t>worked-out</a:t>
                </a:r>
                <a:r>
                  <a:rPr lang="zh-CN" altLang="en-US" cap="none" dirty="0" smtClean="0"/>
                  <a:t> </a:t>
                </a:r>
                <a:r>
                  <a:rPr lang="en-US" altLang="zh-CN" cap="none" dirty="0" smtClean="0"/>
                  <a:t>example.</a:t>
                </a:r>
              </a:p>
              <a:p>
                <a:endParaRPr lang="en-US" cap="none"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blipFill rotWithShape="0">
                <a:blip r:embed="rId2"/>
                <a:stretch>
                  <a:fillRect l="-529" r="-3059"/>
                </a:stretch>
              </a:blipFill>
            </p:spPr>
            <p:txBody>
              <a:bodyPr/>
              <a:lstStyle/>
              <a:p>
                <a:r>
                  <a:rPr lang="en-US">
                    <a:noFill/>
                  </a:rPr>
                  <a:t> </a:t>
                </a:r>
              </a:p>
            </p:txBody>
          </p:sp>
        </mc:Fallback>
      </mc:AlternateContent>
    </p:spTree>
    <p:extLst>
      <p:ext uri="{BB962C8B-B14F-4D97-AF65-F5344CB8AC3E}">
        <p14:creationId xmlns:p14="http://schemas.microsoft.com/office/powerpoint/2010/main" val="1591686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a:t>An</a:t>
            </a:r>
            <a:r>
              <a:rPr lang="zh-CN" altLang="en-US" cap="none" dirty="0"/>
              <a:t> </a:t>
            </a:r>
            <a:r>
              <a:rPr lang="en-US" altLang="zh-CN" cap="none" dirty="0"/>
              <a:t>Example</a:t>
            </a:r>
            <a:r>
              <a:rPr lang="zh-CN" altLang="en-US" cap="none" dirty="0"/>
              <a:t> </a:t>
            </a:r>
            <a:r>
              <a:rPr lang="en-US" altLang="zh-CN" cap="none" dirty="0"/>
              <a:t>Of</a:t>
            </a:r>
            <a:r>
              <a:rPr lang="zh-CN" altLang="en-US" cap="none" dirty="0"/>
              <a:t> </a:t>
            </a:r>
            <a:r>
              <a:rPr lang="en-US" altLang="zh-CN" cap="none" dirty="0"/>
              <a:t>A</a:t>
            </a:r>
            <a:r>
              <a:rPr lang="zh-CN" altLang="en-US" cap="none" dirty="0"/>
              <a:t> </a:t>
            </a:r>
            <a:r>
              <a:rPr lang="en-US" altLang="zh-CN" cap="none" dirty="0"/>
              <a:t>Portfolio</a:t>
            </a:r>
            <a:r>
              <a:rPr lang="zh-CN" altLang="en-US" cap="none" dirty="0"/>
              <a:t> </a:t>
            </a:r>
            <a:r>
              <a:rPr lang="en-US" altLang="zh-CN" cap="none" dirty="0"/>
              <a:t>Optimization</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19242" y="1777164"/>
            <a:ext cx="7553516" cy="5080836"/>
          </a:xfrm>
        </p:spPr>
      </p:pic>
    </p:spTree>
    <p:extLst>
      <p:ext uri="{BB962C8B-B14F-4D97-AF65-F5344CB8AC3E}">
        <p14:creationId xmlns:p14="http://schemas.microsoft.com/office/powerpoint/2010/main" val="1702003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smtClean="0"/>
              <a:t>What’s</a:t>
            </a:r>
            <a:r>
              <a:rPr lang="zh-CN" altLang="en-US" cap="none" dirty="0" smtClean="0"/>
              <a:t> </a:t>
            </a:r>
            <a:r>
              <a:rPr lang="en-US" altLang="zh-CN" cap="none" dirty="0" smtClean="0"/>
              <a:t>Wrong</a:t>
            </a:r>
            <a:r>
              <a:rPr lang="zh-CN" altLang="en-US" cap="none" dirty="0" smtClean="0"/>
              <a:t> </a:t>
            </a:r>
            <a:r>
              <a:rPr lang="en-US" altLang="zh-CN" cap="none" dirty="0"/>
              <a:t>W</a:t>
            </a:r>
            <a:r>
              <a:rPr lang="en-US" altLang="zh-CN" cap="none" dirty="0" smtClean="0"/>
              <a:t>ith</a:t>
            </a:r>
            <a:r>
              <a:rPr lang="zh-CN" altLang="en-US" cap="none" dirty="0" smtClean="0"/>
              <a:t> </a:t>
            </a:r>
            <a:r>
              <a:rPr lang="en-US" altLang="zh-CN" cap="none" dirty="0"/>
              <a:t>T</a:t>
            </a:r>
            <a:r>
              <a:rPr lang="en-US" altLang="zh-CN" cap="none" dirty="0" smtClean="0"/>
              <a:t>his</a:t>
            </a:r>
            <a:r>
              <a:rPr lang="zh-CN" altLang="en-US" cap="none" dirty="0" smtClean="0"/>
              <a:t> </a:t>
            </a:r>
            <a:r>
              <a:rPr lang="en-US" altLang="zh-CN" cap="none" dirty="0" smtClean="0"/>
              <a:t>Strategy?</a:t>
            </a:r>
            <a:endParaRPr lang="en-US" dirty="0"/>
          </a:p>
        </p:txBody>
      </p:sp>
      <p:sp>
        <p:nvSpPr>
          <p:cNvPr id="3" name="Content Placeholder 2"/>
          <p:cNvSpPr>
            <a:spLocks noGrp="1"/>
          </p:cNvSpPr>
          <p:nvPr>
            <p:ph sz="quarter" idx="13"/>
          </p:nvPr>
        </p:nvSpPr>
        <p:spPr/>
        <p:txBody>
          <a:bodyPr/>
          <a:lstStyle/>
          <a:p>
            <a:r>
              <a:rPr lang="en-US" altLang="zh-CN" cap="none" dirty="0" smtClean="0"/>
              <a:t>The</a:t>
            </a:r>
            <a:r>
              <a:rPr lang="zh-CN" altLang="en-US" cap="none" dirty="0" smtClean="0"/>
              <a:t> </a:t>
            </a:r>
            <a:r>
              <a:rPr lang="en-US" altLang="zh-CN" cap="none" dirty="0" smtClean="0"/>
              <a:t>true</a:t>
            </a:r>
            <a:r>
              <a:rPr lang="zh-CN" altLang="en-US" cap="none" dirty="0" smtClean="0"/>
              <a:t> </a:t>
            </a:r>
            <a:r>
              <a:rPr lang="en-US" altLang="zh-CN" cap="none" dirty="0" smtClean="0">
                <a:solidFill>
                  <a:srgbClr val="FF0000"/>
                </a:solidFill>
              </a:rPr>
              <a:t>correlation</a:t>
            </a:r>
            <a:r>
              <a:rPr lang="zh-CN" altLang="en-US" cap="none" dirty="0" smtClean="0"/>
              <a:t> </a:t>
            </a:r>
            <a:r>
              <a:rPr lang="en-US" altLang="zh-CN" cap="none" dirty="0" smtClean="0"/>
              <a:t>may</a:t>
            </a:r>
            <a:r>
              <a:rPr lang="zh-CN" altLang="en-US" cap="none" dirty="0" smtClean="0"/>
              <a:t> </a:t>
            </a:r>
            <a:r>
              <a:rPr lang="en-US" altLang="zh-CN" cap="none" dirty="0" smtClean="0"/>
              <a:t>change</a:t>
            </a:r>
            <a:r>
              <a:rPr lang="zh-CN" altLang="en-US" cap="none" dirty="0" smtClean="0"/>
              <a:t> </a:t>
            </a:r>
            <a:r>
              <a:rPr lang="en-US" altLang="zh-CN" cap="none" dirty="0" smtClean="0"/>
              <a:t>over</a:t>
            </a:r>
            <a:r>
              <a:rPr lang="zh-CN" altLang="en-US" cap="none" dirty="0" smtClean="0"/>
              <a:t> </a:t>
            </a:r>
            <a:r>
              <a:rPr lang="en-US" altLang="zh-CN" cap="none" dirty="0" smtClean="0"/>
              <a:t>time.</a:t>
            </a:r>
            <a:r>
              <a:rPr lang="zh-CN" altLang="en-US" cap="none" dirty="0" smtClean="0"/>
              <a:t> </a:t>
            </a:r>
            <a:r>
              <a:rPr lang="en-US" altLang="zh-CN" cap="none" dirty="0" smtClean="0"/>
              <a:t>We</a:t>
            </a:r>
            <a:r>
              <a:rPr lang="zh-CN" altLang="en-US" cap="none" dirty="0" smtClean="0"/>
              <a:t> </a:t>
            </a:r>
            <a:r>
              <a:rPr lang="en-US" altLang="zh-CN" cap="none" dirty="0" smtClean="0"/>
              <a:t>need</a:t>
            </a:r>
            <a:r>
              <a:rPr lang="zh-CN" altLang="en-US" cap="none" dirty="0" smtClean="0"/>
              <a:t> </a:t>
            </a:r>
            <a:r>
              <a:rPr lang="en-US" altLang="zh-CN" cap="none" dirty="0" smtClean="0"/>
              <a:t>stress</a:t>
            </a:r>
            <a:r>
              <a:rPr lang="zh-CN" altLang="en-US" cap="none" dirty="0" smtClean="0"/>
              <a:t> </a:t>
            </a:r>
            <a:r>
              <a:rPr lang="en-US" altLang="zh-CN" cap="none" dirty="0" smtClean="0"/>
              <a:t>testing.</a:t>
            </a:r>
            <a:r>
              <a:rPr lang="zh-CN" altLang="en-US" cap="none" dirty="0" smtClean="0"/>
              <a:t> </a:t>
            </a:r>
            <a:endParaRPr lang="en-US" altLang="zh-CN" cap="none" dirty="0"/>
          </a:p>
          <a:p>
            <a:endParaRPr lang="en-US" cap="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199" y="3060847"/>
            <a:ext cx="6316976" cy="3797153"/>
          </a:xfrm>
          <a:prstGeom prst="rect">
            <a:avLst/>
          </a:prstGeom>
        </p:spPr>
      </p:pic>
    </p:spTree>
    <p:extLst>
      <p:ext uri="{BB962C8B-B14F-4D97-AF65-F5344CB8AC3E}">
        <p14:creationId xmlns:p14="http://schemas.microsoft.com/office/powerpoint/2010/main" val="1871864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a:t>What’s</a:t>
            </a:r>
            <a:r>
              <a:rPr lang="zh-CN" altLang="en-US" cap="none" dirty="0"/>
              <a:t> </a:t>
            </a:r>
            <a:r>
              <a:rPr lang="en-US" altLang="zh-CN" cap="none" dirty="0"/>
              <a:t>Wrong</a:t>
            </a:r>
            <a:r>
              <a:rPr lang="zh-CN" altLang="en-US" cap="none" dirty="0"/>
              <a:t> </a:t>
            </a:r>
            <a:r>
              <a:rPr lang="en-US" altLang="zh-CN" cap="none" dirty="0"/>
              <a:t>With</a:t>
            </a:r>
            <a:r>
              <a:rPr lang="zh-CN" altLang="en-US" cap="none" dirty="0"/>
              <a:t> </a:t>
            </a:r>
            <a:r>
              <a:rPr lang="en-US" altLang="zh-CN" cap="none" dirty="0"/>
              <a:t>This</a:t>
            </a:r>
            <a:r>
              <a:rPr lang="zh-CN" altLang="en-US" cap="none" dirty="0"/>
              <a:t> </a:t>
            </a:r>
            <a:r>
              <a:rPr lang="en-US" altLang="zh-CN" cap="none" dirty="0"/>
              <a:t>Strategy?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p:txBody>
              <a:bodyPr/>
              <a:lstStyle/>
              <a:p>
                <a14:m>
                  <m:oMath xmlns:m="http://schemas.openxmlformats.org/officeDocument/2006/math">
                    <m:sSub>
                      <m:sSubPr>
                        <m:ctrlPr>
                          <a:rPr lang="en-US" i="1" smtClean="0">
                            <a:latin typeface="Cambria Math" charset="0"/>
                          </a:rPr>
                        </m:ctrlPr>
                      </m:sSubPr>
                      <m:e>
                        <m:r>
                          <a:rPr lang="en-US" altLang="zh-CN" b="0" i="1" smtClean="0">
                            <a:latin typeface="Cambria Math" charset="0"/>
                          </a:rPr>
                          <m:t>𝑣𝑜𝑙</m:t>
                        </m:r>
                      </m:e>
                      <m:sub>
                        <m:r>
                          <a:rPr lang="en-US" altLang="zh-CN" b="0" i="1" smtClean="0">
                            <a:latin typeface="Cambria Math" charset="0"/>
                          </a:rPr>
                          <m:t>𝑝</m:t>
                        </m:r>
                      </m:sub>
                    </m:sSub>
                    <m:r>
                      <a:rPr lang="en-US" altLang="zh-CN" b="0" i="1" smtClean="0">
                        <a:latin typeface="Cambria Math" charset="0"/>
                      </a:rPr>
                      <m:t>=</m:t>
                    </m:r>
                    <m:r>
                      <a:rPr lang="zh-CN" altLang="en-US" b="0" i="1" smtClean="0">
                        <a:latin typeface="Cambria Math" charset="0"/>
                      </a:rPr>
                      <m:t> </m:t>
                    </m:r>
                    <m:r>
                      <a:rPr lang="zh-CN" altLang="en-US"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m:t>
                    </m:r>
                    <m:sSubSup>
                      <m:sSubSupPr>
                        <m:ctrlPr>
                          <a:rPr lang="en-US" altLang="zh-CN" b="0" i="1" smtClean="0">
                            <a:latin typeface="Cambria Math" charset="0"/>
                            <a:ea typeface="Cambria Math" charset="0"/>
                            <a:cs typeface="Cambria Math" charset="0"/>
                          </a:rPr>
                        </m:ctrlPr>
                      </m:sSubSupPr>
                      <m:e>
                        <m:r>
                          <a:rPr lang="en-US" altLang="zh-CN" b="0" i="1" smtClean="0">
                            <a:latin typeface="Cambria Math" charset="0"/>
                            <a:ea typeface="Cambria Math" charset="0"/>
                            <a:cs typeface="Cambria Math" charset="0"/>
                          </a:rPr>
                          <m:t>𝑤</m:t>
                        </m:r>
                      </m:e>
                      <m:sub>
                        <m:r>
                          <a:rPr lang="en-US" altLang="zh-CN" b="0" i="1" smtClean="0">
                            <a:latin typeface="Cambria Math" charset="0"/>
                            <a:ea typeface="Cambria Math" charset="0"/>
                            <a:cs typeface="Cambria Math" charset="0"/>
                          </a:rPr>
                          <m:t>1</m:t>
                        </m:r>
                      </m:sub>
                      <m:sup>
                        <m:r>
                          <a:rPr lang="en-US" altLang="zh-CN" b="0" i="1" smtClean="0">
                            <a:latin typeface="Cambria Math" charset="0"/>
                            <a:ea typeface="Cambria Math" charset="0"/>
                            <a:cs typeface="Cambria Math" charset="0"/>
                          </a:rPr>
                          <m:t>2</m:t>
                        </m:r>
                      </m:sup>
                    </m:sSubSup>
                    <m:sSubSup>
                      <m:sSubSupPr>
                        <m:ctrlPr>
                          <a:rPr lang="en-US" altLang="zh-CN" b="0" i="1" smtClean="0">
                            <a:latin typeface="Cambria Math" charset="0"/>
                            <a:ea typeface="Cambria Math" charset="0"/>
                            <a:cs typeface="Cambria Math" charset="0"/>
                          </a:rPr>
                        </m:ctrlPr>
                      </m:sSubSupPr>
                      <m:e>
                        <m:r>
                          <a:rPr lang="en-US" altLang="zh-CN" b="0" i="1" smtClean="0">
                            <a:latin typeface="Cambria Math" charset="0"/>
                            <a:ea typeface="Cambria Math" charset="0"/>
                            <a:cs typeface="Cambria Math" charset="0"/>
                          </a:rPr>
                          <m:t>𝜎</m:t>
                        </m:r>
                      </m:e>
                      <m:sub>
                        <m:r>
                          <a:rPr lang="en-US" altLang="zh-CN" b="0" i="1" smtClean="0">
                            <a:latin typeface="Cambria Math" charset="0"/>
                            <a:ea typeface="Cambria Math" charset="0"/>
                            <a:cs typeface="Cambria Math" charset="0"/>
                          </a:rPr>
                          <m:t>1</m:t>
                        </m:r>
                      </m:sub>
                      <m:sup>
                        <m:r>
                          <a:rPr lang="en-US" altLang="zh-CN" b="0" i="1" smtClean="0">
                            <a:latin typeface="Cambria Math" charset="0"/>
                            <a:ea typeface="Cambria Math" charset="0"/>
                            <a:cs typeface="Cambria Math" charset="0"/>
                          </a:rPr>
                          <m:t>2</m:t>
                        </m:r>
                      </m:sup>
                    </m:sSubSup>
                    <m:r>
                      <a:rPr lang="en-US" altLang="zh-CN" b="0" i="1" smtClean="0">
                        <a:latin typeface="Cambria Math" charset="0"/>
                        <a:ea typeface="Cambria Math" charset="0"/>
                        <a:cs typeface="Cambria Math" charset="0"/>
                      </a:rPr>
                      <m:t>+</m:t>
                    </m:r>
                    <m:r>
                      <a:rPr lang="zh-CN" altLang="en-US" b="0" i="1" smtClean="0">
                        <a:latin typeface="Cambria Math" charset="0"/>
                        <a:ea typeface="Cambria Math" charset="0"/>
                        <a:cs typeface="Cambria Math" charset="0"/>
                      </a:rPr>
                      <m:t> </m:t>
                    </m:r>
                    <m:sSubSup>
                      <m:sSubSupPr>
                        <m:ctrlPr>
                          <a:rPr lang="en-US" altLang="zh-CN" b="0" i="1" smtClean="0">
                            <a:latin typeface="Cambria Math" charset="0"/>
                            <a:ea typeface="Cambria Math" charset="0"/>
                            <a:cs typeface="Cambria Math" charset="0"/>
                          </a:rPr>
                        </m:ctrlPr>
                      </m:sSubSupPr>
                      <m:e>
                        <m:r>
                          <a:rPr lang="en-US" altLang="zh-CN" b="0" i="1" smtClean="0">
                            <a:latin typeface="Cambria Math" charset="0"/>
                            <a:ea typeface="Cambria Math" charset="0"/>
                            <a:cs typeface="Cambria Math" charset="0"/>
                          </a:rPr>
                          <m:t>𝑤</m:t>
                        </m:r>
                      </m:e>
                      <m:sub>
                        <m:r>
                          <a:rPr lang="en-US" altLang="zh-CN" b="0" i="1" smtClean="0">
                            <a:latin typeface="Cambria Math" charset="0"/>
                            <a:ea typeface="Cambria Math" charset="0"/>
                            <a:cs typeface="Cambria Math" charset="0"/>
                          </a:rPr>
                          <m:t>2</m:t>
                        </m:r>
                      </m:sub>
                      <m:sup>
                        <m:r>
                          <a:rPr lang="en-US" altLang="zh-CN" b="0" i="1" smtClean="0">
                            <a:latin typeface="Cambria Math" charset="0"/>
                            <a:ea typeface="Cambria Math" charset="0"/>
                            <a:cs typeface="Cambria Math" charset="0"/>
                          </a:rPr>
                          <m:t>2</m:t>
                        </m:r>
                      </m:sup>
                    </m:sSubSup>
                    <m:sSubSup>
                      <m:sSubSupPr>
                        <m:ctrlPr>
                          <a:rPr lang="en-US" altLang="zh-CN" b="0" i="1" smtClean="0">
                            <a:latin typeface="Cambria Math" charset="0"/>
                            <a:ea typeface="Cambria Math" charset="0"/>
                            <a:cs typeface="Cambria Math" charset="0"/>
                          </a:rPr>
                        </m:ctrlPr>
                      </m:sSubSupPr>
                      <m:e>
                        <m:r>
                          <a:rPr lang="en-US" altLang="zh-CN" b="0" i="1" smtClean="0">
                            <a:latin typeface="Cambria Math" charset="0"/>
                            <a:ea typeface="Cambria Math" charset="0"/>
                            <a:cs typeface="Cambria Math" charset="0"/>
                          </a:rPr>
                          <m:t>𝜎</m:t>
                        </m:r>
                      </m:e>
                      <m:sub>
                        <m:r>
                          <a:rPr lang="en-US" altLang="zh-CN" b="0" i="1" smtClean="0">
                            <a:latin typeface="Cambria Math" charset="0"/>
                            <a:ea typeface="Cambria Math" charset="0"/>
                            <a:cs typeface="Cambria Math" charset="0"/>
                          </a:rPr>
                          <m:t>2</m:t>
                        </m:r>
                      </m:sub>
                      <m:sup>
                        <m:r>
                          <a:rPr lang="en-US" altLang="zh-CN" b="0" i="1" smtClean="0">
                            <a:latin typeface="Cambria Math" charset="0"/>
                            <a:ea typeface="Cambria Math" charset="0"/>
                            <a:cs typeface="Cambria Math" charset="0"/>
                          </a:rPr>
                          <m:t>2</m:t>
                        </m:r>
                      </m:sup>
                    </m:sSubSup>
                    <m:r>
                      <a:rPr lang="zh-CN" altLang="en-US" b="0" i="1" smtClean="0">
                        <a:latin typeface="Cambria Math" charset="0"/>
                        <a:ea typeface="Cambria Math" charset="0"/>
                        <a:cs typeface="Cambria Math" charset="0"/>
                      </a:rPr>
                      <m:t> </m:t>
                    </m:r>
                    <m:r>
                      <a:rPr lang="en-US" altLang="zh-CN" b="0" i="1" smtClean="0">
                        <a:latin typeface="Cambria Math" charset="0"/>
                        <a:ea typeface="Cambria Math" charset="0"/>
                        <a:cs typeface="Cambria Math" charset="0"/>
                      </a:rPr>
                      <m:t>−2</m:t>
                    </m:r>
                    <m:r>
                      <a:rPr lang="en-US" altLang="zh-CN" b="0" i="1" smtClean="0">
                        <a:latin typeface="Cambria Math" charset="0"/>
                        <a:ea typeface="Cambria Math" charset="0"/>
                        <a:cs typeface="Cambria Math" charset="0"/>
                      </a:rPr>
                      <m:t>𝜌</m:t>
                    </m:r>
                    <m:sSub>
                      <m:sSubPr>
                        <m:ctrlPr>
                          <a:rPr lang="en-US" altLang="zh-CN" b="0" i="1" smtClean="0">
                            <a:latin typeface="Cambria Math" charset="0"/>
                            <a:ea typeface="Cambria Math" charset="0"/>
                            <a:cs typeface="Cambria Math" charset="0"/>
                          </a:rPr>
                        </m:ctrlPr>
                      </m:sSubPr>
                      <m:e>
                        <m:r>
                          <a:rPr lang="en-US" altLang="zh-CN" b="0" i="1" smtClean="0">
                            <a:latin typeface="Cambria Math" charset="0"/>
                            <a:ea typeface="Cambria Math" charset="0"/>
                            <a:cs typeface="Cambria Math" charset="0"/>
                          </a:rPr>
                          <m:t>𝑤</m:t>
                        </m:r>
                      </m:e>
                      <m:sub>
                        <m:r>
                          <a:rPr lang="en-US" altLang="zh-CN" b="0" i="1" smtClean="0">
                            <a:latin typeface="Cambria Math" charset="0"/>
                            <a:ea typeface="Cambria Math" charset="0"/>
                            <a:cs typeface="Cambria Math" charset="0"/>
                          </a:rPr>
                          <m:t>1</m:t>
                        </m:r>
                      </m:sub>
                    </m:sSub>
                    <m:sSub>
                      <m:sSubPr>
                        <m:ctrlPr>
                          <a:rPr lang="en-US" altLang="zh-CN" b="0" i="1" smtClean="0">
                            <a:latin typeface="Cambria Math" charset="0"/>
                            <a:ea typeface="Cambria Math" charset="0"/>
                            <a:cs typeface="Cambria Math" charset="0"/>
                          </a:rPr>
                        </m:ctrlPr>
                      </m:sSubPr>
                      <m:e>
                        <m:r>
                          <a:rPr lang="en-US" altLang="zh-CN" b="0" i="1" smtClean="0">
                            <a:latin typeface="Cambria Math" charset="0"/>
                            <a:ea typeface="Cambria Math" charset="0"/>
                            <a:cs typeface="Cambria Math" charset="0"/>
                          </a:rPr>
                          <m:t>𝑤</m:t>
                        </m:r>
                      </m:e>
                      <m:sub>
                        <m:r>
                          <a:rPr lang="en-US" altLang="zh-CN" b="0" i="1" smtClean="0">
                            <a:latin typeface="Cambria Math" charset="0"/>
                            <a:ea typeface="Cambria Math" charset="0"/>
                            <a:cs typeface="Cambria Math" charset="0"/>
                          </a:rPr>
                          <m:t>2</m:t>
                        </m:r>
                      </m:sub>
                    </m:sSub>
                    <m:sSub>
                      <m:sSubPr>
                        <m:ctrlPr>
                          <a:rPr lang="en-US" altLang="zh-CN" b="0" i="1" smtClean="0">
                            <a:latin typeface="Cambria Math" charset="0"/>
                            <a:ea typeface="Cambria Math" charset="0"/>
                            <a:cs typeface="Cambria Math" charset="0"/>
                          </a:rPr>
                        </m:ctrlPr>
                      </m:sSubPr>
                      <m:e>
                        <m:r>
                          <a:rPr lang="en-US" altLang="zh-CN" b="0" i="1" smtClean="0">
                            <a:latin typeface="Cambria Math" charset="0"/>
                            <a:ea typeface="Cambria Math" charset="0"/>
                            <a:cs typeface="Cambria Math" charset="0"/>
                          </a:rPr>
                          <m:t>𝜎</m:t>
                        </m:r>
                      </m:e>
                      <m:sub>
                        <m:r>
                          <a:rPr lang="en-US" altLang="zh-CN" b="0" i="1" smtClean="0">
                            <a:latin typeface="Cambria Math" charset="0"/>
                            <a:ea typeface="Cambria Math" charset="0"/>
                            <a:cs typeface="Cambria Math" charset="0"/>
                          </a:rPr>
                          <m:t>1</m:t>
                        </m:r>
                      </m:sub>
                    </m:sSub>
                    <m:sSub>
                      <m:sSubPr>
                        <m:ctrlPr>
                          <a:rPr lang="en-US" altLang="zh-CN" b="0" i="1" smtClean="0">
                            <a:latin typeface="Cambria Math" charset="0"/>
                            <a:ea typeface="Cambria Math" charset="0"/>
                            <a:cs typeface="Cambria Math" charset="0"/>
                          </a:rPr>
                        </m:ctrlPr>
                      </m:sSubPr>
                      <m:e>
                        <m:r>
                          <a:rPr lang="en-US" altLang="zh-CN" b="0" i="1" smtClean="0">
                            <a:latin typeface="Cambria Math" charset="0"/>
                            <a:ea typeface="Cambria Math" charset="0"/>
                            <a:cs typeface="Cambria Math" charset="0"/>
                          </a:rPr>
                          <m:t>𝜎</m:t>
                        </m:r>
                      </m:e>
                      <m:sub>
                        <m:r>
                          <a:rPr lang="en-US" altLang="zh-CN" b="0" i="1" smtClean="0">
                            <a:latin typeface="Cambria Math" charset="0"/>
                            <a:ea typeface="Cambria Math" charset="0"/>
                            <a:cs typeface="Cambria Math" charset="0"/>
                          </a:rPr>
                          <m:t>2</m:t>
                        </m:r>
                      </m:sub>
                    </m:sSub>
                    <m:r>
                      <a:rPr lang="en-US" altLang="zh-CN" b="0" i="1" smtClean="0">
                        <a:latin typeface="Cambria Math" charset="0"/>
                        <a:ea typeface="Cambria Math" charset="0"/>
                        <a:cs typeface="Cambria Math" charset="0"/>
                      </a:rPr>
                      <m:t>)</m:t>
                    </m:r>
                  </m:oMath>
                </a14:m>
                <a:endParaRPr lang="en-US" dirty="0" smtClean="0"/>
              </a:p>
              <a:p>
                <a:r>
                  <a:rPr lang="en-US" altLang="zh-CN" cap="none" dirty="0" smtClean="0"/>
                  <a:t>When</a:t>
                </a:r>
                <a:r>
                  <a:rPr lang="zh-CN" altLang="en-US" cap="none" dirty="0" smtClean="0"/>
                  <a:t> </a:t>
                </a:r>
                <a14:m>
                  <m:oMath xmlns:m="http://schemas.openxmlformats.org/officeDocument/2006/math">
                    <m:r>
                      <a:rPr lang="en-US" altLang="zh-CN" i="1">
                        <a:latin typeface="Cambria Math" charset="0"/>
                        <a:ea typeface="Cambria Math" charset="0"/>
                        <a:cs typeface="Cambria Math" charset="0"/>
                      </a:rPr>
                      <m:t>𝜌</m:t>
                    </m:r>
                  </m:oMath>
                </a14:m>
                <a:r>
                  <a:rPr lang="zh-CN" altLang="en-US" cap="none" dirty="0" smtClean="0"/>
                  <a:t> </a:t>
                </a:r>
                <a:r>
                  <a:rPr lang="en-US" altLang="zh-CN" cap="none" dirty="0" smtClean="0"/>
                  <a:t>=</a:t>
                </a:r>
                <a:r>
                  <a:rPr lang="zh-CN" altLang="en-US" cap="none" dirty="0" smtClean="0"/>
                  <a:t> </a:t>
                </a:r>
                <a:r>
                  <a:rPr lang="en-US" altLang="zh-CN" cap="none" dirty="0" smtClean="0"/>
                  <a:t>0.9654,</a:t>
                </a:r>
                <a:r>
                  <a:rPr lang="zh-CN" altLang="en-US" cap="none" dirty="0" smtClean="0"/>
                  <a:t> </a:t>
                </a:r>
                <a:r>
                  <a:rPr lang="en-US" altLang="zh-CN" cap="none" dirty="0" smtClean="0"/>
                  <a:t>volatility</a:t>
                </a:r>
                <a:r>
                  <a:rPr lang="zh-CN" altLang="en-US" cap="none" dirty="0" smtClean="0"/>
                  <a:t> </a:t>
                </a:r>
                <a:r>
                  <a:rPr lang="en-US" altLang="zh-CN" cap="none" dirty="0" smtClean="0"/>
                  <a:t>=</a:t>
                </a:r>
                <a:r>
                  <a:rPr lang="zh-CN" altLang="en-US" cap="none" dirty="0" smtClean="0"/>
                  <a:t> </a:t>
                </a:r>
                <a:r>
                  <a:rPr lang="en-US" altLang="zh-CN" cap="none" dirty="0" smtClean="0"/>
                  <a:t>0.081,</a:t>
                </a:r>
                <a:r>
                  <a:rPr lang="zh-CN" altLang="en-US" cap="none" dirty="0" smtClean="0"/>
                  <a:t> </a:t>
                </a:r>
                <a:r>
                  <a:rPr lang="en-US" altLang="zh-CN" cap="none" dirty="0" smtClean="0"/>
                  <a:t>safety</a:t>
                </a:r>
                <a:r>
                  <a:rPr lang="zh-CN" altLang="en-US" cap="none" dirty="0" smtClean="0"/>
                  <a:t> </a:t>
                </a:r>
                <a:r>
                  <a:rPr lang="en-US" altLang="zh-CN" cap="none" dirty="0" smtClean="0"/>
                  <a:t>ratio</a:t>
                </a:r>
                <a:r>
                  <a:rPr lang="zh-CN" altLang="en-US" cap="none" dirty="0" smtClean="0"/>
                  <a:t> </a:t>
                </a:r>
                <a:r>
                  <a:rPr lang="en-US" altLang="zh-CN" cap="none" dirty="0" smtClean="0"/>
                  <a:t>=</a:t>
                </a:r>
                <a:r>
                  <a:rPr lang="zh-CN" altLang="en-US" cap="none" dirty="0" smtClean="0"/>
                  <a:t> </a:t>
                </a:r>
                <a:r>
                  <a:rPr lang="en-US" altLang="zh-CN" cap="none" dirty="0" smtClean="0"/>
                  <a:t>1</a:t>
                </a:r>
                <a:r>
                  <a:rPr lang="zh-CN" altLang="en-US" cap="none" dirty="0" smtClean="0"/>
                  <a:t> </a:t>
                </a:r>
                <a:r>
                  <a:rPr lang="en-US" altLang="zh-CN" cap="none" dirty="0" smtClean="0"/>
                  <a:t>/</a:t>
                </a:r>
                <a:r>
                  <a:rPr lang="zh-CN" altLang="en-US" cap="none" dirty="0" smtClean="0"/>
                  <a:t> </a:t>
                </a:r>
                <a:r>
                  <a:rPr lang="en-US" altLang="zh-CN" cap="none" dirty="0" smtClean="0"/>
                  <a:t>0.081</a:t>
                </a:r>
                <a:r>
                  <a:rPr lang="zh-CN" altLang="en-US" cap="none" dirty="0" smtClean="0"/>
                  <a:t> </a:t>
                </a:r>
                <a:r>
                  <a:rPr lang="en-US" altLang="zh-CN" cap="none" dirty="0" smtClean="0"/>
                  <a:t>=</a:t>
                </a:r>
                <a:r>
                  <a:rPr lang="zh-CN" altLang="en-US" cap="none" dirty="0" smtClean="0"/>
                  <a:t> </a:t>
                </a:r>
                <a:r>
                  <a:rPr lang="en-US" altLang="zh-CN" cap="none" dirty="0" smtClean="0"/>
                  <a:t>12.3</a:t>
                </a:r>
                <a:r>
                  <a:rPr lang="zh-CN" altLang="en-US" cap="none" dirty="0" smtClean="0"/>
                  <a:t> </a:t>
                </a:r>
                <a:r>
                  <a:rPr lang="en-US" altLang="zh-CN" cap="none" dirty="0" smtClean="0"/>
                  <a:t>this</a:t>
                </a:r>
                <a:r>
                  <a:rPr lang="zh-CN" altLang="en-US" cap="none" dirty="0" smtClean="0"/>
                  <a:t> </a:t>
                </a:r>
                <a:r>
                  <a:rPr lang="en-US" altLang="zh-CN" cap="none" dirty="0" smtClean="0"/>
                  <a:t>loss</a:t>
                </a:r>
                <a:r>
                  <a:rPr lang="zh-CN" altLang="en-US" cap="none" dirty="0" smtClean="0"/>
                  <a:t> </a:t>
                </a:r>
                <a:r>
                  <a:rPr lang="en-US" altLang="zh-CN" cap="none" dirty="0" smtClean="0"/>
                  <a:t>appears</a:t>
                </a:r>
                <a:r>
                  <a:rPr lang="zh-CN" altLang="en-US" cap="none" dirty="0" smtClean="0"/>
                  <a:t> </a:t>
                </a:r>
                <a:r>
                  <a:rPr lang="en-US" altLang="zh-CN" cap="none" dirty="0" smtClean="0"/>
                  <a:t>unlikely</a:t>
                </a:r>
              </a:p>
              <a:p>
                <a:r>
                  <a:rPr lang="en-US" altLang="zh-CN" cap="none" dirty="0" smtClean="0"/>
                  <a:t>When</a:t>
                </a:r>
                <a:r>
                  <a:rPr lang="zh-CN" altLang="en-US" cap="none" dirty="0" smtClean="0"/>
                  <a:t> </a:t>
                </a:r>
                <a14:m>
                  <m:oMath xmlns:m="http://schemas.openxmlformats.org/officeDocument/2006/math">
                    <m:r>
                      <a:rPr lang="en-US" altLang="zh-CN" i="1">
                        <a:latin typeface="Cambria Math" charset="0"/>
                        <a:ea typeface="Cambria Math" charset="0"/>
                        <a:cs typeface="Cambria Math" charset="0"/>
                      </a:rPr>
                      <m:t>𝜌</m:t>
                    </m:r>
                  </m:oMath>
                </a14:m>
                <a:r>
                  <a:rPr lang="zh-CN" altLang="en-US" cap="none" dirty="0"/>
                  <a:t> </a:t>
                </a:r>
                <a:r>
                  <a:rPr lang="en-US" altLang="zh-CN" cap="none" dirty="0"/>
                  <a:t>=</a:t>
                </a:r>
                <a:r>
                  <a:rPr lang="zh-CN" altLang="en-US" cap="none" dirty="0"/>
                  <a:t> </a:t>
                </a:r>
                <a:r>
                  <a:rPr lang="en-US" altLang="zh-CN" cap="none" dirty="0" smtClean="0"/>
                  <a:t>0.9,</a:t>
                </a:r>
                <a:r>
                  <a:rPr lang="zh-CN" altLang="en-US" cap="none" dirty="0" smtClean="0"/>
                  <a:t> </a:t>
                </a:r>
                <a:r>
                  <a:rPr lang="en-US" altLang="zh-CN" cap="none" dirty="0"/>
                  <a:t>volatility</a:t>
                </a:r>
                <a:r>
                  <a:rPr lang="zh-CN" altLang="en-US" cap="none" dirty="0"/>
                  <a:t> </a:t>
                </a:r>
                <a:r>
                  <a:rPr lang="en-US" altLang="zh-CN" cap="none" dirty="0"/>
                  <a:t>=</a:t>
                </a:r>
                <a:r>
                  <a:rPr lang="zh-CN" altLang="en-US" cap="none" dirty="0"/>
                  <a:t> </a:t>
                </a:r>
                <a:r>
                  <a:rPr lang="en-US" altLang="zh-CN" cap="none" dirty="0" smtClean="0"/>
                  <a:t>0.1365,</a:t>
                </a:r>
                <a:r>
                  <a:rPr lang="zh-CN" altLang="en-US" cap="none" dirty="0" smtClean="0"/>
                  <a:t> </a:t>
                </a:r>
                <a:r>
                  <a:rPr lang="en-US" altLang="zh-CN" cap="none" dirty="0"/>
                  <a:t>safety</a:t>
                </a:r>
                <a:r>
                  <a:rPr lang="zh-CN" altLang="en-US" cap="none" dirty="0"/>
                  <a:t> </a:t>
                </a:r>
                <a:r>
                  <a:rPr lang="en-US" altLang="zh-CN" cap="none" dirty="0"/>
                  <a:t>ratio</a:t>
                </a:r>
                <a:r>
                  <a:rPr lang="zh-CN" altLang="en-US" cap="none" dirty="0"/>
                  <a:t> </a:t>
                </a:r>
                <a:r>
                  <a:rPr lang="en-US" altLang="zh-CN" cap="none" dirty="0"/>
                  <a:t>=</a:t>
                </a:r>
                <a:r>
                  <a:rPr lang="zh-CN" altLang="en-US" cap="none" dirty="0"/>
                  <a:t> </a:t>
                </a:r>
                <a:r>
                  <a:rPr lang="en-US" altLang="zh-CN" cap="none" dirty="0"/>
                  <a:t>1</a:t>
                </a:r>
                <a:r>
                  <a:rPr lang="zh-CN" altLang="en-US" cap="none" dirty="0"/>
                  <a:t> </a:t>
                </a:r>
                <a:r>
                  <a:rPr lang="en-US" altLang="zh-CN" cap="none" dirty="0"/>
                  <a:t>/</a:t>
                </a:r>
                <a:r>
                  <a:rPr lang="zh-CN" altLang="en-US" cap="none" dirty="0"/>
                  <a:t> </a:t>
                </a:r>
                <a:r>
                  <a:rPr lang="en-US" altLang="zh-CN" cap="none" dirty="0" smtClean="0"/>
                  <a:t>0.1365</a:t>
                </a:r>
                <a:r>
                  <a:rPr lang="zh-CN" altLang="en-US" cap="none" dirty="0" smtClean="0"/>
                  <a:t> </a:t>
                </a:r>
                <a:r>
                  <a:rPr lang="en-US" altLang="zh-CN" cap="none" dirty="0"/>
                  <a:t>=</a:t>
                </a:r>
                <a:r>
                  <a:rPr lang="zh-CN" altLang="en-US" cap="none" dirty="0"/>
                  <a:t> </a:t>
                </a:r>
                <a:r>
                  <a:rPr lang="en-US" altLang="zh-CN" cap="none" dirty="0" smtClean="0"/>
                  <a:t>7.3</a:t>
                </a:r>
              </a:p>
              <a:p>
                <a:r>
                  <a:rPr lang="en-US" altLang="zh-CN" cap="none" dirty="0" smtClean="0">
                    <a:ea typeface="Cambria Math" charset="0"/>
                    <a:cs typeface="Cambria Math" charset="0"/>
                  </a:rPr>
                  <a:t>When</a:t>
                </a:r>
                <a:r>
                  <a:rPr lang="zh-CN" altLang="en-US" dirty="0" smtClean="0">
                    <a:ea typeface="Cambria Math" charset="0"/>
                    <a:cs typeface="Cambria Math" charset="0"/>
                  </a:rPr>
                  <a:t> </a:t>
                </a:r>
                <a14:m>
                  <m:oMath xmlns:m="http://schemas.openxmlformats.org/officeDocument/2006/math">
                    <m:r>
                      <a:rPr lang="en-US" altLang="zh-CN" i="1">
                        <a:latin typeface="Cambria Math" charset="0"/>
                        <a:ea typeface="Cambria Math" charset="0"/>
                        <a:cs typeface="Cambria Math" charset="0"/>
                      </a:rPr>
                      <m:t>𝜌</m:t>
                    </m:r>
                  </m:oMath>
                </a14:m>
                <a:r>
                  <a:rPr lang="zh-CN" altLang="en-US" cap="none" dirty="0"/>
                  <a:t> </a:t>
                </a:r>
                <a:r>
                  <a:rPr lang="en-US" altLang="zh-CN" cap="none" dirty="0"/>
                  <a:t>=</a:t>
                </a:r>
                <a:r>
                  <a:rPr lang="zh-CN" altLang="en-US" cap="none" dirty="0"/>
                  <a:t> </a:t>
                </a:r>
                <a:r>
                  <a:rPr lang="en-US" altLang="zh-CN" cap="none" dirty="0" smtClean="0"/>
                  <a:t>0.8,</a:t>
                </a:r>
                <a:r>
                  <a:rPr lang="zh-CN" altLang="en-US" cap="none" dirty="0" smtClean="0"/>
                  <a:t> </a:t>
                </a:r>
                <a:r>
                  <a:rPr lang="en-US" altLang="zh-CN" cap="none" dirty="0"/>
                  <a:t>volatility</a:t>
                </a:r>
                <a:r>
                  <a:rPr lang="zh-CN" altLang="en-US" cap="none" dirty="0"/>
                  <a:t> </a:t>
                </a:r>
                <a:r>
                  <a:rPr lang="en-US" altLang="zh-CN" cap="none" dirty="0"/>
                  <a:t>=</a:t>
                </a:r>
                <a:r>
                  <a:rPr lang="zh-CN" altLang="en-US" cap="none" dirty="0"/>
                  <a:t> </a:t>
                </a:r>
                <a:r>
                  <a:rPr lang="en-US" altLang="zh-CN" cap="none" dirty="0" smtClean="0"/>
                  <a:t>0.192,</a:t>
                </a:r>
                <a:r>
                  <a:rPr lang="zh-CN" altLang="en-US" cap="none" dirty="0" smtClean="0"/>
                  <a:t> </a:t>
                </a:r>
                <a:r>
                  <a:rPr lang="en-US" altLang="zh-CN" cap="none" dirty="0"/>
                  <a:t>safety</a:t>
                </a:r>
                <a:r>
                  <a:rPr lang="zh-CN" altLang="en-US" cap="none" dirty="0"/>
                  <a:t> </a:t>
                </a:r>
                <a:r>
                  <a:rPr lang="en-US" altLang="zh-CN" cap="none" dirty="0"/>
                  <a:t>ratio</a:t>
                </a:r>
                <a:r>
                  <a:rPr lang="zh-CN" altLang="en-US" cap="none" dirty="0"/>
                  <a:t> </a:t>
                </a:r>
                <a:r>
                  <a:rPr lang="en-US" altLang="zh-CN" cap="none" dirty="0"/>
                  <a:t>=</a:t>
                </a:r>
                <a:r>
                  <a:rPr lang="zh-CN" altLang="en-US" cap="none" dirty="0"/>
                  <a:t> </a:t>
                </a:r>
                <a:r>
                  <a:rPr lang="en-US" altLang="zh-CN" cap="none" dirty="0"/>
                  <a:t>1</a:t>
                </a:r>
                <a:r>
                  <a:rPr lang="zh-CN" altLang="en-US" cap="none" dirty="0"/>
                  <a:t> </a:t>
                </a:r>
                <a:r>
                  <a:rPr lang="en-US" altLang="zh-CN" cap="none" dirty="0"/>
                  <a:t>/</a:t>
                </a:r>
                <a:r>
                  <a:rPr lang="zh-CN" altLang="en-US" cap="none" dirty="0"/>
                  <a:t> </a:t>
                </a:r>
                <a:r>
                  <a:rPr lang="en-US" altLang="zh-CN" cap="none" dirty="0" smtClean="0"/>
                  <a:t>0.192</a:t>
                </a:r>
                <a:r>
                  <a:rPr lang="zh-CN" altLang="en-US" cap="none" dirty="0" smtClean="0"/>
                  <a:t> </a:t>
                </a:r>
                <a:r>
                  <a:rPr lang="en-US" altLang="zh-CN" cap="none" dirty="0"/>
                  <a:t>=</a:t>
                </a:r>
                <a:r>
                  <a:rPr lang="zh-CN" altLang="en-US" cap="none" dirty="0"/>
                  <a:t> </a:t>
                </a:r>
                <a:r>
                  <a:rPr lang="en-US" altLang="zh-CN" cap="none" dirty="0" smtClean="0"/>
                  <a:t>5.2</a:t>
                </a:r>
                <a:r>
                  <a:rPr lang="zh-CN" altLang="en-US" cap="none" dirty="0" smtClean="0"/>
                  <a:t> </a:t>
                </a:r>
                <a:r>
                  <a:rPr lang="en-US" altLang="zh-CN" cap="none" dirty="0" smtClean="0"/>
                  <a:t>the</a:t>
                </a:r>
                <a:r>
                  <a:rPr lang="zh-CN" altLang="en-US" cap="none" dirty="0" smtClean="0"/>
                  <a:t> </a:t>
                </a:r>
                <a:r>
                  <a:rPr lang="en-US" altLang="zh-CN" cap="none" dirty="0" smtClean="0"/>
                  <a:t>amount</a:t>
                </a:r>
                <a:r>
                  <a:rPr lang="zh-CN" altLang="en-US" cap="none" dirty="0" smtClean="0"/>
                  <a:t> </a:t>
                </a:r>
                <a:r>
                  <a:rPr lang="en-US" altLang="zh-CN" cap="none" dirty="0" smtClean="0"/>
                  <a:t>of</a:t>
                </a:r>
                <a:r>
                  <a:rPr lang="zh-CN" altLang="en-US" cap="none" dirty="0" smtClean="0"/>
                  <a:t> </a:t>
                </a:r>
                <a:r>
                  <a:rPr lang="en-US" altLang="zh-CN" cap="none" dirty="0" smtClean="0"/>
                  <a:t>investor</a:t>
                </a:r>
                <a:r>
                  <a:rPr lang="zh-CN" altLang="en-US" cap="none" dirty="0" smtClean="0"/>
                  <a:t> </a:t>
                </a:r>
                <a:r>
                  <a:rPr lang="en-US" altLang="zh-CN" cap="none" dirty="0" smtClean="0"/>
                  <a:t>equity</a:t>
                </a:r>
                <a:r>
                  <a:rPr lang="zh-CN" altLang="en-US" cap="none" dirty="0" smtClean="0"/>
                  <a:t> </a:t>
                </a:r>
                <a:r>
                  <a:rPr lang="en-US" altLang="zh-CN" cap="none" dirty="0" smtClean="0"/>
                  <a:t>can</a:t>
                </a:r>
                <a:r>
                  <a:rPr lang="zh-CN" altLang="en-US" cap="none" dirty="0" smtClean="0"/>
                  <a:t> </a:t>
                </a:r>
                <a:r>
                  <a:rPr lang="en-US" altLang="zh-CN" cap="none" dirty="0" smtClean="0"/>
                  <a:t>only</a:t>
                </a:r>
                <a:r>
                  <a:rPr lang="zh-CN" altLang="en-US" cap="none" dirty="0" smtClean="0"/>
                  <a:t> </a:t>
                </a:r>
                <a:r>
                  <a:rPr lang="en-US" altLang="zh-CN" cap="none" dirty="0" smtClean="0"/>
                  <a:t>cover</a:t>
                </a:r>
                <a:r>
                  <a:rPr lang="zh-CN" altLang="en-US" cap="none" dirty="0" smtClean="0"/>
                  <a:t> </a:t>
                </a:r>
                <a:r>
                  <a:rPr lang="en-US" altLang="zh-CN" cap="none" dirty="0" smtClean="0"/>
                  <a:t>a</a:t>
                </a:r>
                <a:r>
                  <a:rPr lang="zh-CN" altLang="en-US" cap="none" dirty="0" smtClean="0"/>
                  <a:t> </a:t>
                </a:r>
                <a:r>
                  <a:rPr lang="en-US" altLang="zh-CN" cap="none" dirty="0" smtClean="0"/>
                  <a:t>5</a:t>
                </a:r>
                <a:r>
                  <a:rPr lang="zh-CN" altLang="en-US" cap="none" dirty="0" smtClean="0"/>
                  <a:t> </a:t>
                </a:r>
                <a:r>
                  <a:rPr lang="en-US" altLang="zh-CN" cap="none" dirty="0" smtClean="0"/>
                  <a:t>standard</a:t>
                </a:r>
                <a:r>
                  <a:rPr lang="zh-CN" altLang="en-US" cap="none" dirty="0" smtClean="0"/>
                  <a:t> </a:t>
                </a:r>
                <a:r>
                  <a:rPr lang="en-US" altLang="zh-CN" cap="none" dirty="0" smtClean="0"/>
                  <a:t>deviation</a:t>
                </a:r>
                <a:r>
                  <a:rPr lang="zh-CN" altLang="en-US" cap="none" dirty="0" smtClean="0"/>
                  <a:t> </a:t>
                </a:r>
                <a:r>
                  <a:rPr lang="en-US" altLang="zh-CN" cap="none" dirty="0" smtClean="0"/>
                  <a:t>move</a:t>
                </a:r>
                <a:endParaRPr lang="en-US" altLang="zh-CN" cap="none" dirty="0"/>
              </a:p>
              <a:p>
                <a:endParaRPr lang="en-US" altLang="zh-CN" cap="none" dirty="0"/>
              </a:p>
              <a:p>
                <a:endParaRPr lang="en-US" altLang="zh-CN" cap="none" dirty="0" smtClean="0"/>
              </a:p>
              <a:p>
                <a:endParaRPr lang="en-US" cap="none"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blipFill rotWithShape="0">
                <a:blip r:embed="rId2"/>
                <a:stretch>
                  <a:fillRect l="-529" t="-9075"/>
                </a:stretch>
              </a:blipFill>
            </p:spPr>
            <p:txBody>
              <a:bodyPr/>
              <a:lstStyle/>
              <a:p>
                <a:r>
                  <a:rPr lang="en-US">
                    <a:noFill/>
                  </a:rPr>
                  <a:t> </a:t>
                </a:r>
              </a:p>
            </p:txBody>
          </p:sp>
        </mc:Fallback>
      </mc:AlternateContent>
    </p:spTree>
    <p:extLst>
      <p:ext uri="{BB962C8B-B14F-4D97-AF65-F5344CB8AC3E}">
        <p14:creationId xmlns:p14="http://schemas.microsoft.com/office/powerpoint/2010/main" val="1682087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a:t>What’s</a:t>
            </a:r>
            <a:r>
              <a:rPr lang="zh-CN" altLang="en-US" cap="none" dirty="0"/>
              <a:t> </a:t>
            </a:r>
            <a:r>
              <a:rPr lang="en-US" altLang="zh-CN" cap="none" dirty="0"/>
              <a:t>Wrong</a:t>
            </a:r>
            <a:r>
              <a:rPr lang="zh-CN" altLang="en-US" cap="none" dirty="0"/>
              <a:t> </a:t>
            </a:r>
            <a:r>
              <a:rPr lang="en-US" altLang="zh-CN" cap="none" dirty="0"/>
              <a:t>With</a:t>
            </a:r>
            <a:r>
              <a:rPr lang="zh-CN" altLang="en-US" cap="none" dirty="0"/>
              <a:t> </a:t>
            </a:r>
            <a:r>
              <a:rPr lang="en-US" altLang="zh-CN" cap="none" dirty="0"/>
              <a:t>This</a:t>
            </a:r>
            <a:r>
              <a:rPr lang="zh-CN" altLang="en-US" cap="none" dirty="0"/>
              <a:t> </a:t>
            </a:r>
            <a:r>
              <a:rPr lang="en-US" altLang="zh-CN" cap="none" dirty="0"/>
              <a:t>Strategy?</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11221" y="1923043"/>
            <a:ext cx="8398084" cy="4934957"/>
          </a:xfrm>
        </p:spPr>
      </p:pic>
      <p:cxnSp>
        <p:nvCxnSpPr>
          <p:cNvPr id="6" name="Straight Connector 5"/>
          <p:cNvCxnSpPr/>
          <p:nvPr/>
        </p:nvCxnSpPr>
        <p:spPr>
          <a:xfrm flipH="1" flipV="1">
            <a:off x="7372350" y="2486025"/>
            <a:ext cx="42863" cy="39290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186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a:t>What’s</a:t>
            </a:r>
            <a:r>
              <a:rPr lang="zh-CN" altLang="en-US" cap="none" dirty="0"/>
              <a:t> </a:t>
            </a:r>
            <a:r>
              <a:rPr lang="en-US" altLang="zh-CN" cap="none" dirty="0"/>
              <a:t>Wrong</a:t>
            </a:r>
            <a:r>
              <a:rPr lang="zh-CN" altLang="en-US" cap="none" dirty="0"/>
              <a:t> </a:t>
            </a:r>
            <a:r>
              <a:rPr lang="en-US" altLang="zh-CN" cap="none" dirty="0"/>
              <a:t>With</a:t>
            </a:r>
            <a:r>
              <a:rPr lang="zh-CN" altLang="en-US" cap="none" dirty="0"/>
              <a:t> </a:t>
            </a:r>
            <a:r>
              <a:rPr lang="en-US" altLang="zh-CN" cap="none" dirty="0"/>
              <a:t>This</a:t>
            </a:r>
            <a:r>
              <a:rPr lang="zh-CN" altLang="en-US" cap="none" dirty="0"/>
              <a:t> </a:t>
            </a:r>
            <a:r>
              <a:rPr lang="en-US" altLang="zh-CN" cap="none" dirty="0"/>
              <a:t>Strategy?</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02290" y="2366963"/>
            <a:ext cx="7587420" cy="4491037"/>
          </a:xfrm>
        </p:spPr>
      </p:pic>
    </p:spTree>
    <p:extLst>
      <p:ext uri="{BB962C8B-B14F-4D97-AF65-F5344CB8AC3E}">
        <p14:creationId xmlns:p14="http://schemas.microsoft.com/office/powerpoint/2010/main" val="1882037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smtClean="0"/>
              <a:t>Agenda</a:t>
            </a:r>
            <a:endParaRPr lang="en-US" cap="none" dirty="0"/>
          </a:p>
        </p:txBody>
      </p:sp>
      <p:sp>
        <p:nvSpPr>
          <p:cNvPr id="3" name="Content Placeholder 2"/>
          <p:cNvSpPr>
            <a:spLocks noGrp="1"/>
          </p:cNvSpPr>
          <p:nvPr>
            <p:ph sz="quarter" idx="13"/>
          </p:nvPr>
        </p:nvSpPr>
        <p:spPr>
          <a:xfrm>
            <a:off x="913775" y="2109917"/>
            <a:ext cx="10363826" cy="3962271"/>
          </a:xfrm>
        </p:spPr>
        <p:txBody>
          <a:bodyPr>
            <a:normAutofit/>
          </a:bodyPr>
          <a:lstStyle/>
          <a:p>
            <a:r>
              <a:rPr lang="en-US" altLang="zh-CN" cap="none" dirty="0" smtClean="0"/>
              <a:t>Overview</a:t>
            </a:r>
            <a:r>
              <a:rPr lang="zh-CN" altLang="en-US" cap="none" dirty="0" smtClean="0"/>
              <a:t> </a:t>
            </a:r>
            <a:r>
              <a:rPr lang="en-US" altLang="zh-CN" cap="none" dirty="0" smtClean="0"/>
              <a:t>of</a:t>
            </a:r>
            <a:r>
              <a:rPr lang="zh-CN" altLang="en-US" cap="none" dirty="0" smtClean="0"/>
              <a:t> </a:t>
            </a:r>
            <a:r>
              <a:rPr lang="en-US" altLang="zh-CN" cap="none" dirty="0" smtClean="0"/>
              <a:t>the</a:t>
            </a:r>
            <a:r>
              <a:rPr lang="zh-CN" altLang="en-US" cap="none" dirty="0" smtClean="0"/>
              <a:t> </a:t>
            </a:r>
            <a:r>
              <a:rPr lang="en-US" altLang="zh-CN" cap="none" dirty="0" smtClean="0"/>
              <a:t>LTCM</a:t>
            </a:r>
            <a:r>
              <a:rPr lang="zh-CN" altLang="en-US" cap="none" dirty="0" smtClean="0"/>
              <a:t> </a:t>
            </a:r>
            <a:r>
              <a:rPr lang="en-US" altLang="zh-CN" cap="none" dirty="0" smtClean="0"/>
              <a:t>saga</a:t>
            </a:r>
          </a:p>
          <a:p>
            <a:r>
              <a:rPr lang="en-US" altLang="zh-CN" cap="none" dirty="0" smtClean="0"/>
              <a:t>Reviews</a:t>
            </a:r>
            <a:r>
              <a:rPr lang="zh-CN" altLang="en-US" cap="none" dirty="0" smtClean="0"/>
              <a:t> </a:t>
            </a:r>
            <a:r>
              <a:rPr lang="en-US" altLang="zh-CN" cap="none" dirty="0" smtClean="0"/>
              <a:t>on</a:t>
            </a:r>
            <a:r>
              <a:rPr lang="zh-CN" altLang="en-US" cap="none" dirty="0" smtClean="0"/>
              <a:t> </a:t>
            </a:r>
            <a:r>
              <a:rPr lang="en-US" altLang="zh-CN" cap="none" dirty="0" smtClean="0"/>
              <a:t>how</a:t>
            </a:r>
            <a:r>
              <a:rPr lang="zh-CN" altLang="en-US" cap="none" dirty="0" smtClean="0"/>
              <a:t> </a:t>
            </a:r>
            <a:r>
              <a:rPr lang="en-US" altLang="zh-CN" cap="none" dirty="0" err="1" smtClean="0"/>
              <a:t>VaR</a:t>
            </a:r>
            <a:r>
              <a:rPr lang="zh-CN" altLang="en-US" cap="none" dirty="0" smtClean="0"/>
              <a:t> </a:t>
            </a:r>
            <a:r>
              <a:rPr lang="en-US" altLang="zh-CN" cap="none" dirty="0" smtClean="0"/>
              <a:t>can</a:t>
            </a:r>
            <a:r>
              <a:rPr lang="zh-CN" altLang="en-US" cap="none" dirty="0" smtClean="0"/>
              <a:t> </a:t>
            </a:r>
            <a:r>
              <a:rPr lang="en-US" altLang="zh-CN" cap="none" dirty="0" smtClean="0"/>
              <a:t>be</a:t>
            </a:r>
            <a:r>
              <a:rPr lang="zh-CN" altLang="en-US" cap="none" dirty="0" smtClean="0"/>
              <a:t> </a:t>
            </a:r>
            <a:r>
              <a:rPr lang="en-US" altLang="zh-CN" cap="none" dirty="0" smtClean="0"/>
              <a:t>used</a:t>
            </a:r>
            <a:r>
              <a:rPr lang="zh-CN" altLang="en-US" cap="none" dirty="0" smtClean="0"/>
              <a:t> </a:t>
            </a:r>
            <a:r>
              <a:rPr lang="en-US" altLang="zh-CN" cap="none" dirty="0" smtClean="0"/>
              <a:t>to</a:t>
            </a:r>
            <a:r>
              <a:rPr lang="zh-CN" altLang="en-US" cap="none" dirty="0" smtClean="0"/>
              <a:t> </a:t>
            </a:r>
            <a:r>
              <a:rPr lang="en-US" altLang="zh-CN" cap="none" dirty="0" smtClean="0"/>
              <a:t>assess</a:t>
            </a:r>
            <a:r>
              <a:rPr lang="zh-CN" altLang="en-US" cap="none" dirty="0" smtClean="0"/>
              <a:t> </a:t>
            </a:r>
            <a:r>
              <a:rPr lang="en-US" altLang="zh-CN" cap="none" dirty="0" smtClean="0"/>
              <a:t>the</a:t>
            </a:r>
            <a:r>
              <a:rPr lang="zh-CN" altLang="en-US" cap="none" dirty="0" smtClean="0"/>
              <a:t> </a:t>
            </a:r>
            <a:r>
              <a:rPr lang="en-US" altLang="zh-CN" cap="none" dirty="0" smtClean="0"/>
              <a:t>capital</a:t>
            </a:r>
            <a:r>
              <a:rPr lang="zh-CN" altLang="en-US" cap="none" dirty="0" smtClean="0"/>
              <a:t> </a:t>
            </a:r>
            <a:r>
              <a:rPr lang="en-US" altLang="zh-CN" cap="none" dirty="0" smtClean="0"/>
              <a:t>base</a:t>
            </a:r>
            <a:r>
              <a:rPr lang="zh-CN" altLang="en-US" cap="none" dirty="0" smtClean="0"/>
              <a:t> </a:t>
            </a:r>
            <a:r>
              <a:rPr lang="en-US" altLang="zh-CN" cap="none" dirty="0" smtClean="0"/>
              <a:t>needed</a:t>
            </a:r>
            <a:r>
              <a:rPr lang="zh-CN" altLang="en-US" cap="none" dirty="0" smtClean="0"/>
              <a:t> </a:t>
            </a:r>
            <a:r>
              <a:rPr lang="en-US" altLang="zh-CN" cap="none" dirty="0" smtClean="0"/>
              <a:t>to</a:t>
            </a:r>
            <a:r>
              <a:rPr lang="zh-CN" altLang="en-US" cap="none" dirty="0" smtClean="0"/>
              <a:t> </a:t>
            </a:r>
            <a:r>
              <a:rPr lang="en-US" altLang="zh-CN" cap="none" dirty="0" smtClean="0"/>
              <a:t>support</a:t>
            </a:r>
            <a:r>
              <a:rPr lang="zh-CN" altLang="en-US" cap="none" dirty="0" smtClean="0"/>
              <a:t> </a:t>
            </a:r>
            <a:r>
              <a:rPr lang="en-US" altLang="zh-CN" cap="none" dirty="0" smtClean="0"/>
              <a:t>a</a:t>
            </a:r>
            <a:r>
              <a:rPr lang="zh-CN" altLang="en-US" cap="none" dirty="0" smtClean="0"/>
              <a:t> </a:t>
            </a:r>
            <a:r>
              <a:rPr lang="en-US" altLang="zh-CN" cap="none" dirty="0" smtClean="0"/>
              <a:t>leveraged</a:t>
            </a:r>
            <a:r>
              <a:rPr lang="zh-CN" altLang="en-US" cap="none" dirty="0" smtClean="0"/>
              <a:t> </a:t>
            </a:r>
            <a:r>
              <a:rPr lang="en-US" altLang="zh-CN" cap="none" dirty="0" smtClean="0"/>
              <a:t>portfolio</a:t>
            </a:r>
          </a:p>
          <a:p>
            <a:r>
              <a:rPr lang="en-US" altLang="zh-CN" cap="none" dirty="0" smtClean="0"/>
              <a:t>Risk</a:t>
            </a:r>
            <a:r>
              <a:rPr lang="zh-CN" altLang="en-US" cap="none" dirty="0" smtClean="0"/>
              <a:t> </a:t>
            </a:r>
            <a:r>
              <a:rPr lang="en-US" altLang="zh-CN" cap="none" dirty="0" smtClean="0"/>
              <a:t>management</a:t>
            </a:r>
            <a:r>
              <a:rPr lang="zh-CN" altLang="en-US" cap="none" dirty="0" smtClean="0"/>
              <a:t> </a:t>
            </a:r>
            <a:r>
              <a:rPr lang="en-US" altLang="zh-CN" cap="none" dirty="0" smtClean="0"/>
              <a:t>practices</a:t>
            </a:r>
            <a:r>
              <a:rPr lang="zh-CN" altLang="en-US" cap="none" dirty="0" smtClean="0"/>
              <a:t> </a:t>
            </a:r>
            <a:r>
              <a:rPr lang="en-US" altLang="zh-CN" cap="none" dirty="0" smtClean="0"/>
              <a:t>of</a:t>
            </a:r>
            <a:r>
              <a:rPr lang="zh-CN" altLang="en-US" cap="none" dirty="0" smtClean="0"/>
              <a:t> </a:t>
            </a:r>
            <a:r>
              <a:rPr lang="en-US" altLang="zh-CN" cap="none" dirty="0" smtClean="0"/>
              <a:t>LTCM</a:t>
            </a:r>
          </a:p>
          <a:p>
            <a:r>
              <a:rPr lang="en-US" altLang="zh-CN" cap="none" dirty="0" smtClean="0"/>
              <a:t>A</a:t>
            </a:r>
            <a:r>
              <a:rPr lang="zh-CN" altLang="en-US" cap="none" dirty="0"/>
              <a:t> </a:t>
            </a:r>
            <a:r>
              <a:rPr lang="en-US" altLang="zh-CN" cap="none" dirty="0" smtClean="0"/>
              <a:t>stylized</a:t>
            </a:r>
            <a:r>
              <a:rPr lang="zh-CN" altLang="en-US" cap="none" dirty="0" smtClean="0"/>
              <a:t> </a:t>
            </a:r>
            <a:r>
              <a:rPr lang="en-US" altLang="zh-CN" cap="none" dirty="0" smtClean="0"/>
              <a:t>example</a:t>
            </a:r>
            <a:r>
              <a:rPr lang="zh-CN" altLang="en-US" cap="none" dirty="0" smtClean="0"/>
              <a:t> </a:t>
            </a:r>
            <a:r>
              <a:rPr lang="en-US" altLang="zh-CN" cap="none" dirty="0" smtClean="0"/>
              <a:t>of</a:t>
            </a:r>
            <a:r>
              <a:rPr lang="zh-CN" altLang="en-US" cap="none" dirty="0" smtClean="0"/>
              <a:t> </a:t>
            </a:r>
            <a:r>
              <a:rPr lang="en-US" altLang="zh-CN" cap="none" dirty="0" smtClean="0"/>
              <a:t>a</a:t>
            </a:r>
            <a:r>
              <a:rPr lang="zh-CN" altLang="en-US" cap="none" dirty="0" smtClean="0"/>
              <a:t> </a:t>
            </a:r>
            <a:r>
              <a:rPr lang="en-US" altLang="zh-CN" cap="none" dirty="0" smtClean="0"/>
              <a:t>portfolio</a:t>
            </a:r>
            <a:r>
              <a:rPr lang="zh-CN" altLang="en-US" cap="none" dirty="0" smtClean="0"/>
              <a:t> </a:t>
            </a:r>
            <a:r>
              <a:rPr lang="en-US" altLang="zh-CN" cap="none" dirty="0" smtClean="0"/>
              <a:t>optimization</a:t>
            </a:r>
            <a:r>
              <a:rPr lang="zh-CN" altLang="en-US" cap="none" dirty="0" smtClean="0"/>
              <a:t> </a:t>
            </a:r>
            <a:r>
              <a:rPr lang="en-US" altLang="zh-CN" cap="none" dirty="0" smtClean="0"/>
              <a:t>with</a:t>
            </a:r>
            <a:r>
              <a:rPr lang="zh-CN" altLang="en-US" cap="none" dirty="0"/>
              <a:t> </a:t>
            </a:r>
            <a:r>
              <a:rPr lang="en-US" altLang="zh-CN" cap="none" dirty="0" smtClean="0"/>
              <a:t>two</a:t>
            </a:r>
            <a:r>
              <a:rPr lang="zh-CN" altLang="en-US" cap="none" dirty="0" smtClean="0"/>
              <a:t> </a:t>
            </a:r>
            <a:r>
              <a:rPr lang="en-US" altLang="zh-CN" cap="none" dirty="0" smtClean="0"/>
              <a:t>highly</a:t>
            </a:r>
            <a:r>
              <a:rPr lang="zh-CN" altLang="en-US" cap="none" dirty="0" smtClean="0"/>
              <a:t> </a:t>
            </a:r>
            <a:r>
              <a:rPr lang="en-US" altLang="zh-CN" cap="none" dirty="0" smtClean="0"/>
              <a:t>correlated</a:t>
            </a:r>
            <a:r>
              <a:rPr lang="zh-CN" altLang="en-US" cap="none" dirty="0" smtClean="0"/>
              <a:t> </a:t>
            </a:r>
            <a:r>
              <a:rPr lang="en-US" altLang="zh-CN" cap="none" dirty="0" smtClean="0"/>
              <a:t>assets</a:t>
            </a:r>
          </a:p>
          <a:p>
            <a:r>
              <a:rPr lang="en-US" altLang="zh-CN" cap="none" dirty="0" smtClean="0"/>
              <a:t>Problem</a:t>
            </a:r>
            <a:r>
              <a:rPr lang="zh-CN" altLang="en-US" cap="none" dirty="0" smtClean="0"/>
              <a:t> </a:t>
            </a:r>
            <a:r>
              <a:rPr lang="en-US" altLang="zh-CN" cap="none" dirty="0" smtClean="0"/>
              <a:t>with</a:t>
            </a:r>
            <a:r>
              <a:rPr lang="zh-CN" altLang="en-US" cap="none" dirty="0" smtClean="0"/>
              <a:t> </a:t>
            </a:r>
            <a:r>
              <a:rPr lang="en-US" altLang="zh-CN" cap="none" dirty="0" smtClean="0"/>
              <a:t>portfolio</a:t>
            </a:r>
            <a:r>
              <a:rPr lang="zh-CN" altLang="en-US" cap="none" dirty="0" smtClean="0"/>
              <a:t> </a:t>
            </a:r>
            <a:r>
              <a:rPr lang="en-US" altLang="zh-CN" cap="none" dirty="0" smtClean="0"/>
              <a:t>optimization</a:t>
            </a:r>
          </a:p>
          <a:p>
            <a:r>
              <a:rPr lang="en-US" altLang="zh-CN" cap="none" dirty="0" smtClean="0"/>
              <a:t>LTCM’s</a:t>
            </a:r>
            <a:r>
              <a:rPr lang="zh-CN" altLang="en-US" cap="none" dirty="0" smtClean="0"/>
              <a:t> </a:t>
            </a:r>
            <a:r>
              <a:rPr lang="en-US" altLang="zh-CN" cap="none" dirty="0" smtClean="0"/>
              <a:t>risk</a:t>
            </a:r>
            <a:r>
              <a:rPr lang="zh-CN" altLang="en-US" cap="none" dirty="0" smtClean="0"/>
              <a:t> </a:t>
            </a:r>
            <a:r>
              <a:rPr lang="en-US" altLang="zh-CN" cap="none" dirty="0" smtClean="0"/>
              <a:t>profile</a:t>
            </a:r>
          </a:p>
          <a:p>
            <a:r>
              <a:rPr lang="en-US" altLang="zh-CN" cap="none" dirty="0" smtClean="0"/>
              <a:t>Conclusion</a:t>
            </a:r>
            <a:endParaRPr lang="en-US" altLang="zh-CN" cap="none" dirty="0"/>
          </a:p>
        </p:txBody>
      </p:sp>
    </p:spTree>
    <p:extLst>
      <p:ext uri="{BB962C8B-B14F-4D97-AF65-F5344CB8AC3E}">
        <p14:creationId xmlns:p14="http://schemas.microsoft.com/office/powerpoint/2010/main" val="1584882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a:t>What’s</a:t>
            </a:r>
            <a:r>
              <a:rPr lang="zh-CN" altLang="en-US" cap="none" dirty="0"/>
              <a:t> </a:t>
            </a:r>
            <a:r>
              <a:rPr lang="en-US" altLang="zh-CN" cap="none" dirty="0"/>
              <a:t>Wrong</a:t>
            </a:r>
            <a:r>
              <a:rPr lang="zh-CN" altLang="en-US" cap="none" dirty="0"/>
              <a:t> </a:t>
            </a:r>
            <a:r>
              <a:rPr lang="en-US" altLang="zh-CN" cap="none" dirty="0"/>
              <a:t>With</a:t>
            </a:r>
            <a:r>
              <a:rPr lang="zh-CN" altLang="en-US" cap="none" dirty="0"/>
              <a:t> </a:t>
            </a:r>
            <a:r>
              <a:rPr lang="en-US" altLang="zh-CN" cap="none" dirty="0"/>
              <a:t>This</a:t>
            </a:r>
            <a:r>
              <a:rPr lang="zh-CN" altLang="en-US" cap="none" dirty="0"/>
              <a:t> </a:t>
            </a:r>
            <a:r>
              <a:rPr lang="en-US" altLang="zh-CN" cap="none" dirty="0"/>
              <a:t>Strategy?</a:t>
            </a:r>
            <a:endParaRPr lang="en-US" dirty="0"/>
          </a:p>
        </p:txBody>
      </p:sp>
      <p:sp>
        <p:nvSpPr>
          <p:cNvPr id="3" name="Content Placeholder 2"/>
          <p:cNvSpPr>
            <a:spLocks noGrp="1"/>
          </p:cNvSpPr>
          <p:nvPr>
            <p:ph sz="quarter" idx="13"/>
          </p:nvPr>
        </p:nvSpPr>
        <p:spPr/>
        <p:txBody>
          <a:bodyPr/>
          <a:lstStyle/>
          <a:p>
            <a:r>
              <a:rPr lang="en-US" altLang="zh-CN" cap="none" dirty="0" smtClean="0"/>
              <a:t>When</a:t>
            </a:r>
            <a:r>
              <a:rPr lang="zh-CN" altLang="en-US" cap="none" dirty="0" smtClean="0"/>
              <a:t> </a:t>
            </a:r>
            <a:r>
              <a:rPr lang="en-US" altLang="zh-CN" cap="none" dirty="0" smtClean="0"/>
              <a:t>we</a:t>
            </a:r>
            <a:r>
              <a:rPr lang="zh-CN" altLang="en-US" cap="none" dirty="0" smtClean="0"/>
              <a:t> </a:t>
            </a:r>
            <a:r>
              <a:rPr lang="en-US" altLang="zh-CN" cap="none" dirty="0" smtClean="0"/>
              <a:t>extend</a:t>
            </a:r>
            <a:r>
              <a:rPr lang="zh-CN" altLang="en-US" cap="none" dirty="0" smtClean="0"/>
              <a:t> </a:t>
            </a:r>
            <a:r>
              <a:rPr lang="en-US" altLang="zh-CN" cap="none" dirty="0" smtClean="0"/>
              <a:t>this</a:t>
            </a:r>
            <a:r>
              <a:rPr lang="zh-CN" altLang="en-US" cap="none" dirty="0" smtClean="0"/>
              <a:t> </a:t>
            </a:r>
            <a:r>
              <a:rPr lang="en-US" altLang="zh-CN" cap="none" dirty="0" smtClean="0"/>
              <a:t>simple</a:t>
            </a:r>
            <a:r>
              <a:rPr lang="zh-CN" altLang="en-US" cap="none" dirty="0" smtClean="0"/>
              <a:t> </a:t>
            </a:r>
            <a:r>
              <a:rPr lang="en-US" altLang="zh-CN" cap="none" dirty="0" smtClean="0"/>
              <a:t>example</a:t>
            </a:r>
            <a:r>
              <a:rPr lang="zh-CN" altLang="en-US" cap="none" dirty="0" smtClean="0"/>
              <a:t> </a:t>
            </a:r>
            <a:r>
              <a:rPr lang="en-US" altLang="zh-CN" cap="none" dirty="0" smtClean="0"/>
              <a:t>to</a:t>
            </a:r>
            <a:r>
              <a:rPr lang="zh-CN" altLang="en-US" cap="none" dirty="0" smtClean="0"/>
              <a:t> </a:t>
            </a:r>
            <a:r>
              <a:rPr lang="en-US" altLang="zh-CN" cap="none" dirty="0" smtClean="0"/>
              <a:t>the</a:t>
            </a:r>
            <a:r>
              <a:rPr lang="zh-CN" altLang="en-US" cap="none" dirty="0" smtClean="0"/>
              <a:t> </a:t>
            </a:r>
            <a:r>
              <a:rPr lang="en-US" altLang="zh-CN" cap="none" dirty="0" smtClean="0"/>
              <a:t>much</a:t>
            </a:r>
            <a:r>
              <a:rPr lang="zh-CN" altLang="en-US" cap="none" dirty="0" smtClean="0"/>
              <a:t> </a:t>
            </a:r>
            <a:r>
              <a:rPr lang="en-US" altLang="zh-CN" cap="none" dirty="0" smtClean="0"/>
              <a:t>larger</a:t>
            </a:r>
            <a:r>
              <a:rPr lang="zh-CN" altLang="en-US" cap="none" dirty="0" smtClean="0"/>
              <a:t> </a:t>
            </a:r>
            <a:r>
              <a:rPr lang="en-US" altLang="zh-CN" cap="none" dirty="0" smtClean="0"/>
              <a:t>number</a:t>
            </a:r>
            <a:r>
              <a:rPr lang="zh-CN" altLang="en-US" cap="none" dirty="0" smtClean="0"/>
              <a:t> </a:t>
            </a:r>
            <a:r>
              <a:rPr lang="en-US" altLang="zh-CN" cap="none" dirty="0" smtClean="0"/>
              <a:t>of</a:t>
            </a:r>
            <a:r>
              <a:rPr lang="zh-CN" altLang="en-US" cap="none" dirty="0" smtClean="0"/>
              <a:t> </a:t>
            </a:r>
            <a:r>
              <a:rPr lang="en-US" altLang="zh-CN" cap="none" dirty="0" smtClean="0"/>
              <a:t>positions</a:t>
            </a:r>
            <a:r>
              <a:rPr lang="zh-CN" altLang="en-US" cap="none" dirty="0" smtClean="0"/>
              <a:t> </a:t>
            </a:r>
            <a:r>
              <a:rPr lang="en-US" altLang="zh-CN" cap="none" dirty="0" smtClean="0"/>
              <a:t>assumed</a:t>
            </a:r>
            <a:r>
              <a:rPr lang="zh-CN" altLang="en-US" cap="none" dirty="0" smtClean="0"/>
              <a:t> </a:t>
            </a:r>
            <a:r>
              <a:rPr lang="en-US" altLang="zh-CN" cap="none" dirty="0" smtClean="0"/>
              <a:t>by</a:t>
            </a:r>
            <a:r>
              <a:rPr lang="zh-CN" altLang="en-US" cap="none" dirty="0" smtClean="0"/>
              <a:t> </a:t>
            </a:r>
            <a:r>
              <a:rPr lang="en-US" altLang="zh-CN" cap="none" dirty="0" smtClean="0"/>
              <a:t>LTCM,</a:t>
            </a:r>
            <a:r>
              <a:rPr lang="zh-CN" altLang="en-US" cap="none" dirty="0" smtClean="0"/>
              <a:t> </a:t>
            </a:r>
            <a:r>
              <a:rPr lang="en-US" altLang="zh-CN" cap="none" dirty="0" smtClean="0"/>
              <a:t>it</a:t>
            </a:r>
            <a:r>
              <a:rPr lang="zh-CN" altLang="en-US" cap="none" dirty="0" smtClean="0"/>
              <a:t> </a:t>
            </a:r>
            <a:r>
              <a:rPr lang="en-US" altLang="zh-CN" cap="none" dirty="0" smtClean="0"/>
              <a:t>gets</a:t>
            </a:r>
            <a:r>
              <a:rPr lang="zh-CN" altLang="en-US" cap="none" dirty="0" smtClean="0"/>
              <a:t> </a:t>
            </a:r>
            <a:r>
              <a:rPr lang="en-US" altLang="zh-CN" cap="none" dirty="0" smtClean="0"/>
              <a:t>even</a:t>
            </a:r>
            <a:r>
              <a:rPr lang="zh-CN" altLang="en-US" cap="none" dirty="0" smtClean="0"/>
              <a:t> </a:t>
            </a:r>
            <a:r>
              <a:rPr lang="en-US" altLang="zh-CN" cap="none" dirty="0" smtClean="0"/>
              <a:t>worse.</a:t>
            </a:r>
            <a:r>
              <a:rPr lang="zh-CN" altLang="en-US" cap="none" dirty="0" smtClean="0"/>
              <a:t> </a:t>
            </a:r>
            <a:r>
              <a:rPr lang="en-US" altLang="zh-CN" cap="none" dirty="0" smtClean="0"/>
              <a:t>Because</a:t>
            </a:r>
            <a:r>
              <a:rPr lang="zh-CN" altLang="en-US" cap="none" dirty="0" smtClean="0"/>
              <a:t> </a:t>
            </a:r>
            <a:r>
              <a:rPr lang="en-US" altLang="zh-CN" cap="none" dirty="0" smtClean="0"/>
              <a:t>estimation</a:t>
            </a:r>
            <a:r>
              <a:rPr lang="zh-CN" altLang="en-US" cap="none" dirty="0" smtClean="0"/>
              <a:t> </a:t>
            </a:r>
            <a:r>
              <a:rPr lang="en-US" altLang="zh-CN" cap="none" dirty="0" smtClean="0"/>
              <a:t>risk</a:t>
            </a:r>
            <a:r>
              <a:rPr lang="zh-CN" altLang="en-US" cap="none" dirty="0" smtClean="0"/>
              <a:t> </a:t>
            </a:r>
            <a:r>
              <a:rPr lang="en-US" altLang="zh-CN" cap="none" dirty="0" smtClean="0"/>
              <a:t>increases</a:t>
            </a:r>
            <a:r>
              <a:rPr lang="zh-CN" altLang="en-US" cap="none" dirty="0" smtClean="0"/>
              <a:t> </a:t>
            </a:r>
            <a:r>
              <a:rPr lang="en-US" altLang="zh-CN" cap="none" dirty="0" smtClean="0"/>
              <a:t>with</a:t>
            </a:r>
            <a:r>
              <a:rPr lang="zh-CN" altLang="en-US" cap="none" dirty="0" smtClean="0"/>
              <a:t> </a:t>
            </a:r>
            <a:r>
              <a:rPr lang="en-US" altLang="zh-CN" cap="none" dirty="0" smtClean="0"/>
              <a:t>the</a:t>
            </a:r>
            <a:r>
              <a:rPr lang="zh-CN" altLang="en-US" cap="none" dirty="0" smtClean="0"/>
              <a:t> </a:t>
            </a:r>
            <a:r>
              <a:rPr lang="en-US" altLang="zh-CN" cap="none" dirty="0" smtClean="0"/>
              <a:t>number</a:t>
            </a:r>
            <a:r>
              <a:rPr lang="zh-CN" altLang="en-US" cap="none" dirty="0" smtClean="0"/>
              <a:t> </a:t>
            </a:r>
            <a:r>
              <a:rPr lang="en-US" altLang="zh-CN" cap="none" dirty="0" smtClean="0"/>
              <a:t>of</a:t>
            </a:r>
            <a:r>
              <a:rPr lang="zh-CN" altLang="en-US" cap="none" dirty="0" smtClean="0"/>
              <a:t> </a:t>
            </a:r>
            <a:r>
              <a:rPr lang="en-US" altLang="zh-CN" cap="none" dirty="0" smtClean="0"/>
              <a:t>parameters.</a:t>
            </a:r>
            <a:r>
              <a:rPr lang="zh-CN" altLang="en-US" cap="none" dirty="0" smtClean="0"/>
              <a:t> </a:t>
            </a:r>
            <a:r>
              <a:rPr lang="en-US" altLang="zh-CN" cap="none" dirty="0" smtClean="0"/>
              <a:t>The</a:t>
            </a:r>
            <a:r>
              <a:rPr lang="zh-CN" altLang="en-US" cap="none" dirty="0" smtClean="0"/>
              <a:t> </a:t>
            </a:r>
            <a:r>
              <a:rPr lang="en-US" altLang="zh-CN" cap="none" dirty="0" smtClean="0"/>
              <a:t>more</a:t>
            </a:r>
            <a:r>
              <a:rPr lang="zh-CN" altLang="en-US" cap="none" dirty="0" smtClean="0"/>
              <a:t> </a:t>
            </a:r>
            <a:r>
              <a:rPr lang="en-US" altLang="zh-CN" cap="none" dirty="0" smtClean="0"/>
              <a:t>parameters</a:t>
            </a:r>
            <a:r>
              <a:rPr lang="zh-CN" altLang="en-US" cap="none" dirty="0" smtClean="0"/>
              <a:t> </a:t>
            </a:r>
            <a:r>
              <a:rPr lang="en-US" altLang="zh-CN" cap="none" dirty="0" smtClean="0"/>
              <a:t>are</a:t>
            </a:r>
            <a:r>
              <a:rPr lang="zh-CN" altLang="en-US" cap="none" dirty="0" smtClean="0"/>
              <a:t> </a:t>
            </a:r>
            <a:r>
              <a:rPr lang="en-US" altLang="zh-CN" cap="none" dirty="0" smtClean="0"/>
              <a:t>estimated,</a:t>
            </a:r>
            <a:r>
              <a:rPr lang="zh-CN" altLang="en-US" cap="none" dirty="0" smtClean="0"/>
              <a:t> </a:t>
            </a:r>
            <a:r>
              <a:rPr lang="en-US" altLang="zh-CN" cap="none" dirty="0" smtClean="0"/>
              <a:t>the</a:t>
            </a:r>
            <a:r>
              <a:rPr lang="zh-CN" altLang="en-US" cap="none" dirty="0" smtClean="0"/>
              <a:t> </a:t>
            </a:r>
            <a:r>
              <a:rPr lang="en-US" altLang="zh-CN" cap="none" dirty="0" smtClean="0"/>
              <a:t>greater</a:t>
            </a:r>
            <a:r>
              <a:rPr lang="zh-CN" altLang="en-US" cap="none" dirty="0" smtClean="0"/>
              <a:t> </a:t>
            </a:r>
            <a:r>
              <a:rPr lang="en-US" altLang="zh-CN" cap="none" dirty="0" smtClean="0"/>
              <a:t>the</a:t>
            </a:r>
            <a:r>
              <a:rPr lang="zh-CN" altLang="en-US" cap="none" dirty="0" smtClean="0"/>
              <a:t> </a:t>
            </a:r>
            <a:r>
              <a:rPr lang="en-US" altLang="zh-CN" cap="none" dirty="0" smtClean="0"/>
              <a:t>chance</a:t>
            </a:r>
            <a:r>
              <a:rPr lang="zh-CN" altLang="en-US" cap="none" dirty="0" smtClean="0"/>
              <a:t> </a:t>
            </a:r>
            <a:r>
              <a:rPr lang="en-US" altLang="zh-CN" cap="none" dirty="0" smtClean="0"/>
              <a:t>that</a:t>
            </a:r>
            <a:r>
              <a:rPr lang="zh-CN" altLang="en-US" cap="none" dirty="0" smtClean="0"/>
              <a:t> </a:t>
            </a:r>
            <a:r>
              <a:rPr lang="en-US" altLang="zh-CN" cap="none" dirty="0" smtClean="0"/>
              <a:t>errors</a:t>
            </a:r>
            <a:r>
              <a:rPr lang="zh-CN" altLang="en-US" cap="none" dirty="0" smtClean="0"/>
              <a:t> </a:t>
            </a:r>
            <a:r>
              <a:rPr lang="en-US" altLang="zh-CN" cap="none" dirty="0" smtClean="0"/>
              <a:t>will</a:t>
            </a:r>
            <a:r>
              <a:rPr lang="zh-CN" altLang="en-US" cap="none" dirty="0" smtClean="0"/>
              <a:t> </a:t>
            </a:r>
            <a:r>
              <a:rPr lang="en-US" altLang="zh-CN" cap="none" dirty="0" smtClean="0"/>
              <a:t>interact</a:t>
            </a:r>
            <a:r>
              <a:rPr lang="zh-CN" altLang="en-US" cap="none" dirty="0" smtClean="0"/>
              <a:t> </a:t>
            </a:r>
            <a:r>
              <a:rPr lang="en-US" altLang="zh-CN" cap="none" dirty="0" smtClean="0"/>
              <a:t>with</a:t>
            </a:r>
            <a:r>
              <a:rPr lang="zh-CN" altLang="en-US" cap="none" dirty="0" smtClean="0"/>
              <a:t> </a:t>
            </a:r>
            <a:r>
              <a:rPr lang="en-US" altLang="zh-CN" cap="none" dirty="0" smtClean="0"/>
              <a:t>each</a:t>
            </a:r>
            <a:r>
              <a:rPr lang="zh-CN" altLang="en-US" cap="none" dirty="0" smtClean="0"/>
              <a:t> </a:t>
            </a:r>
            <a:r>
              <a:rPr lang="en-US" altLang="zh-CN" cap="none" dirty="0" smtClean="0"/>
              <a:t>other</a:t>
            </a:r>
            <a:r>
              <a:rPr lang="zh-CN" altLang="en-US" cap="none" dirty="0" smtClean="0"/>
              <a:t> </a:t>
            </a:r>
            <a:r>
              <a:rPr lang="en-US" altLang="zh-CN" cap="none" dirty="0" smtClean="0"/>
              <a:t>and</a:t>
            </a:r>
            <a:r>
              <a:rPr lang="zh-CN" altLang="en-US" cap="none" dirty="0" smtClean="0"/>
              <a:t> </a:t>
            </a:r>
            <a:r>
              <a:rPr lang="en-US" altLang="zh-CN" cap="none" dirty="0" smtClean="0"/>
              <a:t>create</a:t>
            </a:r>
            <a:r>
              <a:rPr lang="zh-CN" altLang="en-US" cap="none" dirty="0" smtClean="0"/>
              <a:t> </a:t>
            </a:r>
            <a:r>
              <a:rPr lang="en-US" altLang="zh-CN" cap="none" dirty="0" smtClean="0"/>
              <a:t>a</a:t>
            </a:r>
            <a:r>
              <a:rPr lang="zh-CN" altLang="en-US" cap="none" dirty="0" smtClean="0"/>
              <a:t> </a:t>
            </a:r>
            <a:r>
              <a:rPr lang="en-US" altLang="zh-CN" cap="none" dirty="0" smtClean="0"/>
              <a:t>misleading</a:t>
            </a:r>
            <a:r>
              <a:rPr lang="zh-CN" altLang="en-US" cap="none" dirty="0" smtClean="0"/>
              <a:t> </a:t>
            </a:r>
            <a:r>
              <a:rPr lang="en-US" altLang="zh-CN" cap="none" dirty="0" smtClean="0"/>
              <a:t>picture</a:t>
            </a:r>
            <a:r>
              <a:rPr lang="zh-CN" altLang="en-US" cap="none" dirty="0" smtClean="0"/>
              <a:t> </a:t>
            </a:r>
            <a:r>
              <a:rPr lang="en-US" altLang="zh-CN" cap="none" dirty="0" smtClean="0"/>
              <a:t>of</a:t>
            </a:r>
            <a:r>
              <a:rPr lang="zh-CN" altLang="en-US" cap="none" dirty="0" smtClean="0"/>
              <a:t> </a:t>
            </a:r>
            <a:r>
              <a:rPr lang="en-US" altLang="zh-CN" cap="none" dirty="0" smtClean="0"/>
              <a:t>risk.</a:t>
            </a:r>
          </a:p>
          <a:p>
            <a:r>
              <a:rPr lang="en-US" altLang="zh-CN" cap="none" dirty="0" smtClean="0"/>
              <a:t>The</a:t>
            </a:r>
            <a:r>
              <a:rPr lang="zh-CN" altLang="en-US" cap="none" dirty="0" smtClean="0"/>
              <a:t> </a:t>
            </a:r>
            <a:r>
              <a:rPr lang="en-US" altLang="zh-CN" cap="none" dirty="0" smtClean="0"/>
              <a:t>problem</a:t>
            </a:r>
            <a:r>
              <a:rPr lang="zh-CN" altLang="en-US" cap="none" dirty="0" smtClean="0"/>
              <a:t> </a:t>
            </a:r>
            <a:r>
              <a:rPr lang="en-US" altLang="zh-CN" cap="none" dirty="0" smtClean="0"/>
              <a:t>with</a:t>
            </a:r>
            <a:r>
              <a:rPr lang="zh-CN" altLang="en-US" cap="none" dirty="0" smtClean="0"/>
              <a:t> </a:t>
            </a:r>
            <a:r>
              <a:rPr lang="en-US" altLang="zh-CN" cap="none" dirty="0" smtClean="0"/>
              <a:t>traders</a:t>
            </a:r>
            <a:r>
              <a:rPr lang="zh-CN" altLang="en-US" cap="none" dirty="0" smtClean="0"/>
              <a:t> </a:t>
            </a:r>
            <a:r>
              <a:rPr lang="en-US" altLang="zh-CN" cap="none" dirty="0" smtClean="0"/>
              <a:t>trying</a:t>
            </a:r>
            <a:r>
              <a:rPr lang="zh-CN" altLang="en-US" cap="none" dirty="0" smtClean="0"/>
              <a:t> </a:t>
            </a:r>
            <a:r>
              <a:rPr lang="en-US" altLang="zh-CN" cap="none" dirty="0" smtClean="0"/>
              <a:t>to</a:t>
            </a:r>
            <a:r>
              <a:rPr lang="zh-CN" altLang="en-US" cap="none" dirty="0" smtClean="0"/>
              <a:t> </a:t>
            </a:r>
            <a:r>
              <a:rPr lang="en-US" altLang="zh-CN" cap="none" dirty="0" smtClean="0"/>
              <a:t>’game’</a:t>
            </a:r>
            <a:r>
              <a:rPr lang="zh-CN" altLang="en-US" cap="none" dirty="0" smtClean="0"/>
              <a:t> </a:t>
            </a:r>
            <a:r>
              <a:rPr lang="en-US" altLang="zh-CN" cap="none" dirty="0" smtClean="0"/>
              <a:t>a</a:t>
            </a:r>
            <a:r>
              <a:rPr lang="zh-CN" altLang="en-US" cap="none" dirty="0" smtClean="0"/>
              <a:t> </a:t>
            </a:r>
            <a:r>
              <a:rPr lang="en-US" altLang="zh-CN" cap="none" dirty="0" err="1" smtClean="0"/>
              <a:t>VaR</a:t>
            </a:r>
            <a:r>
              <a:rPr lang="zh-CN" altLang="en-US" cap="none" dirty="0" smtClean="0"/>
              <a:t> </a:t>
            </a:r>
            <a:r>
              <a:rPr lang="en-US" altLang="zh-CN" cap="none" dirty="0" smtClean="0"/>
              <a:t>system.</a:t>
            </a:r>
            <a:endParaRPr lang="en-US" cap="none" dirty="0"/>
          </a:p>
        </p:txBody>
      </p:sp>
    </p:spTree>
    <p:extLst>
      <p:ext uri="{BB962C8B-B14F-4D97-AF65-F5344CB8AC3E}">
        <p14:creationId xmlns:p14="http://schemas.microsoft.com/office/powerpoint/2010/main" val="1387951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smtClean="0"/>
              <a:t>LTCM’s</a:t>
            </a:r>
            <a:r>
              <a:rPr lang="zh-CN" altLang="en-US" cap="none" dirty="0" smtClean="0"/>
              <a:t> </a:t>
            </a:r>
            <a:r>
              <a:rPr lang="en-US" altLang="zh-CN" cap="none" dirty="0" smtClean="0"/>
              <a:t>Risk</a:t>
            </a:r>
            <a:r>
              <a:rPr lang="zh-CN" altLang="en-US" cap="none" dirty="0" smtClean="0"/>
              <a:t> </a:t>
            </a:r>
            <a:r>
              <a:rPr lang="en-US" altLang="zh-CN" cap="none" dirty="0" smtClean="0"/>
              <a:t>Profile</a:t>
            </a:r>
            <a:endParaRPr lang="en-US" cap="none" dirty="0"/>
          </a:p>
        </p:txBody>
      </p:sp>
      <p:sp>
        <p:nvSpPr>
          <p:cNvPr id="3" name="Content Placeholder 2"/>
          <p:cNvSpPr>
            <a:spLocks noGrp="1"/>
          </p:cNvSpPr>
          <p:nvPr>
            <p:ph sz="quarter" idx="13"/>
          </p:nvPr>
        </p:nvSpPr>
        <p:spPr/>
        <p:txBody>
          <a:bodyPr/>
          <a:lstStyle/>
          <a:p>
            <a:r>
              <a:rPr lang="en-US" altLang="zh-CN" cap="none" dirty="0" smtClean="0"/>
              <a:t>LTCM</a:t>
            </a:r>
            <a:r>
              <a:rPr lang="zh-CN" altLang="en-US" cap="none" dirty="0" smtClean="0"/>
              <a:t> </a:t>
            </a:r>
            <a:r>
              <a:rPr lang="en-US" altLang="zh-CN" cap="none" dirty="0" smtClean="0"/>
              <a:t>failed</a:t>
            </a:r>
            <a:r>
              <a:rPr lang="zh-CN" altLang="en-US" cap="none" dirty="0" smtClean="0"/>
              <a:t> </a:t>
            </a:r>
            <a:r>
              <a:rPr lang="en-US" altLang="zh-CN" cap="none" dirty="0" smtClean="0"/>
              <a:t>because</a:t>
            </a:r>
            <a:r>
              <a:rPr lang="zh-CN" altLang="en-US" cap="none" dirty="0" smtClean="0"/>
              <a:t> </a:t>
            </a:r>
            <a:r>
              <a:rPr lang="en-US" altLang="zh-CN" cap="none" dirty="0" smtClean="0"/>
              <a:t>of</a:t>
            </a:r>
            <a:r>
              <a:rPr lang="zh-CN" altLang="en-US" cap="none" dirty="0" smtClean="0"/>
              <a:t> </a:t>
            </a:r>
            <a:r>
              <a:rPr lang="en-US" altLang="zh-CN" cap="none" dirty="0" smtClean="0"/>
              <a:t>its</a:t>
            </a:r>
            <a:r>
              <a:rPr lang="zh-CN" altLang="en-US" cap="none" dirty="0" smtClean="0"/>
              <a:t> </a:t>
            </a:r>
            <a:r>
              <a:rPr lang="en-US" altLang="zh-CN" cap="none" dirty="0" smtClean="0"/>
              <a:t>inability</a:t>
            </a:r>
            <a:r>
              <a:rPr lang="zh-CN" altLang="en-US" cap="none" dirty="0" smtClean="0"/>
              <a:t> </a:t>
            </a:r>
            <a:r>
              <a:rPr lang="en-US" altLang="zh-CN" cap="none" dirty="0" smtClean="0"/>
              <a:t>to</a:t>
            </a:r>
            <a:r>
              <a:rPr lang="zh-CN" altLang="en-US" cap="none" dirty="0" smtClean="0"/>
              <a:t> </a:t>
            </a:r>
            <a:r>
              <a:rPr lang="en-US" altLang="zh-CN" cap="none" dirty="0" smtClean="0"/>
              <a:t>measure,</a:t>
            </a:r>
            <a:r>
              <a:rPr lang="zh-CN" altLang="en-US" cap="none" dirty="0" smtClean="0"/>
              <a:t> </a:t>
            </a:r>
            <a:r>
              <a:rPr lang="en-US" altLang="zh-CN" cap="none" dirty="0" smtClean="0"/>
              <a:t>control</a:t>
            </a:r>
            <a:r>
              <a:rPr lang="zh-CN" altLang="en-US" cap="none" dirty="0" smtClean="0"/>
              <a:t> </a:t>
            </a:r>
            <a:r>
              <a:rPr lang="en-US" altLang="zh-CN" cap="none" dirty="0" smtClean="0"/>
              <a:t>and</a:t>
            </a:r>
            <a:r>
              <a:rPr lang="zh-CN" altLang="en-US" cap="none" dirty="0" smtClean="0"/>
              <a:t> </a:t>
            </a:r>
            <a:r>
              <a:rPr lang="en-US" altLang="zh-CN" cap="none" dirty="0" smtClean="0"/>
              <a:t>manage</a:t>
            </a:r>
            <a:r>
              <a:rPr lang="zh-CN" altLang="en-US" cap="none" dirty="0" smtClean="0"/>
              <a:t> </a:t>
            </a:r>
            <a:r>
              <a:rPr lang="en-US" altLang="zh-CN" cap="none" dirty="0" smtClean="0"/>
              <a:t>risk.</a:t>
            </a:r>
            <a:r>
              <a:rPr lang="zh-CN" altLang="en-US" cap="none" dirty="0" smtClean="0"/>
              <a:t> </a:t>
            </a:r>
            <a:r>
              <a:rPr lang="en-US" altLang="zh-CN" cap="none" dirty="0" smtClean="0"/>
              <a:t>The</a:t>
            </a:r>
            <a:r>
              <a:rPr lang="zh-CN" altLang="en-US" cap="none" dirty="0" smtClean="0"/>
              <a:t> </a:t>
            </a:r>
            <a:r>
              <a:rPr lang="en-US" altLang="zh-CN" cap="none" dirty="0" smtClean="0"/>
              <a:t>fact</a:t>
            </a:r>
            <a:r>
              <a:rPr lang="zh-CN" altLang="en-US" cap="none" dirty="0" smtClean="0"/>
              <a:t> </a:t>
            </a:r>
            <a:r>
              <a:rPr lang="en-US" altLang="zh-CN" cap="none" dirty="0" smtClean="0"/>
              <a:t>is,</a:t>
            </a:r>
            <a:r>
              <a:rPr lang="zh-CN" altLang="en-US" cap="none" dirty="0" smtClean="0"/>
              <a:t> </a:t>
            </a:r>
            <a:r>
              <a:rPr lang="en-US" altLang="zh-CN" cap="none" dirty="0" smtClean="0"/>
              <a:t>LTCM’s</a:t>
            </a:r>
            <a:r>
              <a:rPr lang="zh-CN" altLang="en-US" cap="none" dirty="0" smtClean="0"/>
              <a:t> </a:t>
            </a:r>
            <a:r>
              <a:rPr lang="en-US" altLang="zh-CN" cap="none" dirty="0" smtClean="0"/>
              <a:t>trades</a:t>
            </a:r>
            <a:r>
              <a:rPr lang="zh-CN" altLang="en-US" cap="none" dirty="0" smtClean="0"/>
              <a:t> </a:t>
            </a:r>
            <a:r>
              <a:rPr lang="en-US" altLang="zh-CN" cap="none" dirty="0" smtClean="0"/>
              <a:t>were</a:t>
            </a:r>
            <a:r>
              <a:rPr lang="zh-CN" altLang="en-US" cap="none" dirty="0" smtClean="0"/>
              <a:t> </a:t>
            </a:r>
            <a:r>
              <a:rPr lang="en-US" altLang="zh-CN" cap="none" dirty="0" smtClean="0"/>
              <a:t>rather</a:t>
            </a:r>
            <a:r>
              <a:rPr lang="zh-CN" altLang="en-US" cap="none" dirty="0" smtClean="0"/>
              <a:t> </a:t>
            </a:r>
            <a:r>
              <a:rPr lang="en-US" altLang="zh-CN" cap="none" dirty="0" smtClean="0"/>
              <a:t>undiversified.</a:t>
            </a:r>
            <a:r>
              <a:rPr lang="zh-CN" altLang="en-US" cap="none" dirty="0" smtClean="0"/>
              <a:t> </a:t>
            </a:r>
            <a:endParaRPr lang="en-US" altLang="zh-CN" cap="none"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709" y="3684588"/>
            <a:ext cx="8763956" cy="3173412"/>
          </a:xfrm>
          <a:prstGeom prst="rect">
            <a:avLst/>
          </a:prstGeom>
        </p:spPr>
      </p:pic>
    </p:spTree>
    <p:extLst>
      <p:ext uri="{BB962C8B-B14F-4D97-AF65-F5344CB8AC3E}">
        <p14:creationId xmlns:p14="http://schemas.microsoft.com/office/powerpoint/2010/main" val="1545041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a:t>LTCM’s</a:t>
            </a:r>
            <a:r>
              <a:rPr lang="zh-CN" altLang="en-US" cap="none" dirty="0"/>
              <a:t> </a:t>
            </a:r>
            <a:r>
              <a:rPr lang="en-US" altLang="zh-CN" cap="none" dirty="0"/>
              <a:t>Risk</a:t>
            </a:r>
            <a:r>
              <a:rPr lang="zh-CN" altLang="en-US" cap="none" dirty="0"/>
              <a:t> </a:t>
            </a:r>
            <a:r>
              <a:rPr lang="en-US" altLang="zh-CN" cap="none" dirty="0"/>
              <a:t>Profile</a:t>
            </a:r>
            <a:endParaRPr lang="en-US" dirty="0"/>
          </a:p>
        </p:txBody>
      </p:sp>
      <p:sp>
        <p:nvSpPr>
          <p:cNvPr id="3" name="Content Placeholder 2"/>
          <p:cNvSpPr>
            <a:spLocks noGrp="1"/>
          </p:cNvSpPr>
          <p:nvPr>
            <p:ph sz="quarter" idx="13"/>
          </p:nvPr>
        </p:nvSpPr>
        <p:spPr>
          <a:xfrm>
            <a:off x="913775" y="1996994"/>
            <a:ext cx="10363826" cy="3424107"/>
          </a:xfrm>
        </p:spPr>
        <p:txBody>
          <a:bodyPr/>
          <a:lstStyle/>
          <a:p>
            <a:r>
              <a:rPr lang="en-US" altLang="zh-CN" cap="none" dirty="0" smtClean="0"/>
              <a:t>When</a:t>
            </a:r>
            <a:r>
              <a:rPr lang="zh-CN" altLang="en-US" cap="none" dirty="0" smtClean="0"/>
              <a:t> </a:t>
            </a:r>
            <a:r>
              <a:rPr lang="en-US" altLang="zh-CN" cap="none" dirty="0" smtClean="0"/>
              <a:t>we</a:t>
            </a:r>
            <a:r>
              <a:rPr lang="zh-CN" altLang="en-US" cap="none" dirty="0" smtClean="0"/>
              <a:t> </a:t>
            </a:r>
            <a:r>
              <a:rPr lang="en-US" altLang="zh-CN" cap="none" dirty="0" smtClean="0"/>
              <a:t>combine</a:t>
            </a:r>
            <a:r>
              <a:rPr lang="zh-CN" altLang="en-US" cap="none" dirty="0" smtClean="0"/>
              <a:t> </a:t>
            </a:r>
            <a:r>
              <a:rPr lang="en-US" altLang="zh-CN" cap="none" dirty="0" smtClean="0"/>
              <a:t>the</a:t>
            </a:r>
            <a:r>
              <a:rPr lang="zh-CN" altLang="en-US" cap="none" dirty="0" smtClean="0"/>
              <a:t> </a:t>
            </a:r>
            <a:r>
              <a:rPr lang="en-US" altLang="zh-CN" cap="none" dirty="0" smtClean="0"/>
              <a:t>information</a:t>
            </a:r>
            <a:r>
              <a:rPr lang="zh-CN" altLang="en-US" cap="none" dirty="0" smtClean="0"/>
              <a:t> </a:t>
            </a:r>
            <a:r>
              <a:rPr lang="en-US" altLang="zh-CN" cap="none" dirty="0" smtClean="0"/>
              <a:t>on</a:t>
            </a:r>
            <a:r>
              <a:rPr lang="zh-CN" altLang="en-US" cap="none" dirty="0" smtClean="0"/>
              <a:t> </a:t>
            </a:r>
            <a:r>
              <a:rPr lang="en-US" altLang="zh-CN" cap="none" dirty="0" smtClean="0"/>
              <a:t>the</a:t>
            </a:r>
            <a:r>
              <a:rPr lang="zh-CN" altLang="en-US" cap="none" dirty="0" smtClean="0"/>
              <a:t> </a:t>
            </a:r>
            <a:r>
              <a:rPr lang="en-US" altLang="zh-CN" cap="none" dirty="0" smtClean="0"/>
              <a:t>exposure</a:t>
            </a:r>
            <a:r>
              <a:rPr lang="zh-CN" altLang="en-US" cap="none" dirty="0" smtClean="0"/>
              <a:t> </a:t>
            </a:r>
            <a:r>
              <a:rPr lang="en-US" altLang="zh-CN" cap="none" dirty="0" smtClean="0"/>
              <a:t>of</a:t>
            </a:r>
            <a:r>
              <a:rPr lang="zh-CN" altLang="en-US" cap="none" dirty="0" smtClean="0"/>
              <a:t> </a:t>
            </a:r>
            <a:r>
              <a:rPr lang="en-US" altLang="zh-CN" cap="none" dirty="0" smtClean="0"/>
              <a:t>the</a:t>
            </a:r>
            <a:r>
              <a:rPr lang="zh-CN" altLang="en-US" cap="none" dirty="0" smtClean="0"/>
              <a:t> </a:t>
            </a:r>
            <a:r>
              <a:rPr lang="en-US" altLang="zh-CN" cap="none" dirty="0" smtClean="0"/>
              <a:t>fund</a:t>
            </a:r>
            <a:r>
              <a:rPr lang="zh-CN" altLang="en-US" cap="none" dirty="0" smtClean="0"/>
              <a:t> </a:t>
            </a:r>
            <a:r>
              <a:rPr lang="en-US" altLang="zh-CN" cap="none" dirty="0" smtClean="0"/>
              <a:t>with</a:t>
            </a:r>
            <a:r>
              <a:rPr lang="zh-CN" altLang="en-US" cap="none" dirty="0" smtClean="0"/>
              <a:t> </a:t>
            </a:r>
            <a:r>
              <a:rPr lang="en-US" altLang="zh-CN" cap="none" dirty="0" smtClean="0"/>
              <a:t>the</a:t>
            </a:r>
            <a:r>
              <a:rPr lang="zh-CN" altLang="en-US" cap="none" dirty="0" smtClean="0"/>
              <a:t> </a:t>
            </a:r>
            <a:r>
              <a:rPr lang="en-US" altLang="zh-CN" cap="none" dirty="0" smtClean="0"/>
              <a:t>daily</a:t>
            </a:r>
            <a:r>
              <a:rPr lang="zh-CN" altLang="en-US" cap="none" dirty="0" smtClean="0"/>
              <a:t> </a:t>
            </a:r>
            <a:r>
              <a:rPr lang="en-US" altLang="zh-CN" cap="none" dirty="0" smtClean="0"/>
              <a:t>volatility</a:t>
            </a:r>
            <a:r>
              <a:rPr lang="zh-CN" altLang="en-US" cap="none" dirty="0" smtClean="0"/>
              <a:t> </a:t>
            </a:r>
            <a:r>
              <a:rPr lang="en-US" altLang="zh-CN" cap="none" dirty="0" smtClean="0"/>
              <a:t>of</a:t>
            </a:r>
            <a:r>
              <a:rPr lang="zh-CN" altLang="en-US" cap="none" dirty="0" smtClean="0"/>
              <a:t> </a:t>
            </a:r>
            <a:r>
              <a:rPr lang="en-US" altLang="zh-CN" cap="none" dirty="0" smtClean="0"/>
              <a:t>credit</a:t>
            </a:r>
            <a:r>
              <a:rPr lang="zh-CN" altLang="en-US" cap="none" dirty="0" smtClean="0"/>
              <a:t> </a:t>
            </a:r>
            <a:r>
              <a:rPr lang="en-US" altLang="zh-CN" cap="none" dirty="0" smtClean="0"/>
              <a:t>spreads</a:t>
            </a:r>
            <a:r>
              <a:rPr lang="zh-CN" altLang="en-US" cap="none" dirty="0" smtClean="0"/>
              <a:t> </a:t>
            </a:r>
            <a:r>
              <a:rPr lang="en-US" altLang="zh-CN" cap="none" dirty="0" smtClean="0"/>
              <a:t>(predicted</a:t>
            </a:r>
            <a:r>
              <a:rPr lang="zh-CN" altLang="en-US" cap="none" dirty="0"/>
              <a:t> </a:t>
            </a:r>
            <a:r>
              <a:rPr lang="en-US" altLang="zh-CN" cap="none" dirty="0" smtClean="0"/>
              <a:t>based</a:t>
            </a:r>
            <a:r>
              <a:rPr lang="zh-CN" altLang="en-US" cap="none" dirty="0" smtClean="0"/>
              <a:t> </a:t>
            </a:r>
            <a:r>
              <a:rPr lang="en-US" altLang="zh-CN" cap="none" dirty="0" smtClean="0"/>
              <a:t>on</a:t>
            </a:r>
            <a:r>
              <a:rPr lang="zh-CN" altLang="en-US" cap="none" dirty="0" smtClean="0"/>
              <a:t> </a:t>
            </a:r>
            <a:r>
              <a:rPr lang="en-US" altLang="zh-CN" cap="none" dirty="0" smtClean="0"/>
              <a:t>exponential</a:t>
            </a:r>
            <a:r>
              <a:rPr lang="zh-CN" altLang="en-US" cap="none" dirty="0" smtClean="0"/>
              <a:t> </a:t>
            </a:r>
            <a:r>
              <a:rPr lang="en-US" altLang="zh-CN" cap="none" dirty="0" smtClean="0"/>
              <a:t>weighing,</a:t>
            </a:r>
            <a:r>
              <a:rPr lang="zh-CN" altLang="en-US" cap="none" dirty="0" smtClean="0"/>
              <a:t> </a:t>
            </a:r>
            <a:r>
              <a:rPr lang="en-US" altLang="zh-CN" cap="none" dirty="0" smtClean="0"/>
              <a:t>a</a:t>
            </a:r>
            <a:r>
              <a:rPr lang="zh-CN" altLang="en-US" cap="none" dirty="0" smtClean="0"/>
              <a:t> </a:t>
            </a:r>
            <a:r>
              <a:rPr lang="en-US" altLang="zh-CN" cap="none" dirty="0" smtClean="0"/>
              <a:t>standard</a:t>
            </a:r>
            <a:r>
              <a:rPr lang="zh-CN" altLang="en-US" cap="none" dirty="0" smtClean="0"/>
              <a:t> </a:t>
            </a:r>
            <a:r>
              <a:rPr lang="en-US" altLang="zh-CN" cap="none" dirty="0" smtClean="0"/>
              <a:t>method</a:t>
            </a:r>
            <a:r>
              <a:rPr lang="zh-CN" altLang="en-US" cap="none" dirty="0" smtClean="0"/>
              <a:t> </a:t>
            </a:r>
            <a:r>
              <a:rPr lang="en-US" altLang="zh-CN" cap="none" dirty="0" smtClean="0"/>
              <a:t>introduced</a:t>
            </a:r>
            <a:r>
              <a:rPr lang="zh-CN" altLang="en-US" cap="none" dirty="0" smtClean="0"/>
              <a:t> </a:t>
            </a:r>
            <a:r>
              <a:rPr lang="en-US" altLang="zh-CN" cap="none" dirty="0" smtClean="0"/>
              <a:t>by</a:t>
            </a:r>
            <a:r>
              <a:rPr lang="zh-CN" altLang="en-US" cap="none" dirty="0" smtClean="0"/>
              <a:t> </a:t>
            </a:r>
            <a:r>
              <a:rPr lang="en-US" altLang="zh-CN" cap="none" dirty="0" smtClean="0"/>
              <a:t>J.P.</a:t>
            </a:r>
            <a:r>
              <a:rPr lang="zh-CN" altLang="en-US" cap="none" dirty="0" smtClean="0"/>
              <a:t> </a:t>
            </a:r>
            <a:r>
              <a:rPr lang="en-US" altLang="zh-CN" cap="none" dirty="0" smtClean="0"/>
              <a:t>Morgan</a:t>
            </a:r>
            <a:r>
              <a:rPr lang="zh-CN" altLang="en-US" cap="none" dirty="0" smtClean="0"/>
              <a:t> </a:t>
            </a:r>
            <a:r>
              <a:rPr lang="en-US" altLang="zh-CN" cap="none" dirty="0" smtClean="0"/>
              <a:t>in</a:t>
            </a:r>
            <a:r>
              <a:rPr lang="zh-CN" altLang="en-US" cap="none" dirty="0" smtClean="0"/>
              <a:t> </a:t>
            </a:r>
            <a:r>
              <a:rPr lang="en-US" altLang="zh-CN" cap="none" dirty="0" smtClean="0"/>
              <a:t>1994)</a:t>
            </a:r>
            <a:r>
              <a:rPr lang="zh-CN" altLang="en-US" cap="none" dirty="0" smtClean="0"/>
              <a:t> </a:t>
            </a:r>
            <a:r>
              <a:rPr lang="en-US" altLang="zh-CN" cap="none" dirty="0" smtClean="0"/>
              <a:t>to</a:t>
            </a:r>
            <a:r>
              <a:rPr lang="zh-CN" altLang="en-US" cap="none" dirty="0" smtClean="0"/>
              <a:t> </a:t>
            </a:r>
            <a:r>
              <a:rPr lang="en-US" altLang="zh-CN" cap="none" dirty="0" smtClean="0"/>
              <a:t>simulate</a:t>
            </a:r>
            <a:r>
              <a:rPr lang="zh-CN" altLang="en-US" cap="none" dirty="0" smtClean="0"/>
              <a:t> </a:t>
            </a:r>
            <a:r>
              <a:rPr lang="en-US" altLang="zh-CN" cap="none" dirty="0" smtClean="0"/>
              <a:t>the</a:t>
            </a:r>
            <a:r>
              <a:rPr lang="zh-CN" altLang="en-US" cap="none" dirty="0" smtClean="0"/>
              <a:t> </a:t>
            </a:r>
            <a:r>
              <a:rPr lang="en-US" altLang="zh-CN" cap="none" dirty="0" smtClean="0"/>
              <a:t>fund’s</a:t>
            </a:r>
            <a:r>
              <a:rPr lang="zh-CN" altLang="en-US" cap="none" dirty="0" smtClean="0"/>
              <a:t> </a:t>
            </a:r>
            <a:r>
              <a:rPr lang="en-US" altLang="zh-CN" cap="none" dirty="0" smtClean="0"/>
              <a:t>volatility,</a:t>
            </a:r>
            <a:r>
              <a:rPr lang="zh-CN" altLang="en-US" cap="none" dirty="0" smtClean="0"/>
              <a:t> </a:t>
            </a:r>
            <a:r>
              <a:rPr lang="en-US" altLang="zh-CN" cap="none" dirty="0" smtClean="0"/>
              <a:t>we</a:t>
            </a:r>
            <a:r>
              <a:rPr lang="zh-CN" altLang="en-US" cap="none" dirty="0" smtClean="0"/>
              <a:t> </a:t>
            </a:r>
            <a:r>
              <a:rPr lang="en-US" altLang="zh-CN" cap="none" dirty="0" smtClean="0"/>
              <a:t>get</a:t>
            </a:r>
            <a:r>
              <a:rPr lang="zh-CN" altLang="en-US" cap="none" dirty="0" smtClean="0"/>
              <a:t> </a:t>
            </a:r>
            <a:r>
              <a:rPr lang="en-US" altLang="zh-CN" cap="none" dirty="0" smtClean="0"/>
              <a:t>the</a:t>
            </a:r>
            <a:r>
              <a:rPr lang="zh-CN" altLang="en-US" cap="none" dirty="0" smtClean="0"/>
              <a:t> </a:t>
            </a:r>
            <a:r>
              <a:rPr lang="en-US" altLang="zh-CN" cap="none" dirty="0" smtClean="0"/>
              <a:t>graph</a:t>
            </a:r>
            <a:r>
              <a:rPr lang="zh-CN" altLang="en-US" cap="none" dirty="0" smtClean="0"/>
              <a:t> </a:t>
            </a:r>
            <a:r>
              <a:rPr lang="en-US" altLang="zh-CN" cap="none" dirty="0" smtClean="0"/>
              <a:t>below:</a:t>
            </a:r>
          </a:p>
          <a:p>
            <a:endParaRPr lang="en-US" cap="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3238" y="3197560"/>
            <a:ext cx="6244900" cy="3660440"/>
          </a:xfrm>
          <a:prstGeom prst="rect">
            <a:avLst/>
          </a:prstGeom>
        </p:spPr>
      </p:pic>
    </p:spTree>
    <p:extLst>
      <p:ext uri="{BB962C8B-B14F-4D97-AF65-F5344CB8AC3E}">
        <p14:creationId xmlns:p14="http://schemas.microsoft.com/office/powerpoint/2010/main" val="1329399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a:t>LTCM’s</a:t>
            </a:r>
            <a:r>
              <a:rPr lang="zh-CN" altLang="en-US" cap="none" dirty="0"/>
              <a:t> </a:t>
            </a:r>
            <a:r>
              <a:rPr lang="en-US" altLang="zh-CN" cap="none" dirty="0"/>
              <a:t>Risk</a:t>
            </a:r>
            <a:r>
              <a:rPr lang="zh-CN" altLang="en-US" cap="none" dirty="0"/>
              <a:t> </a:t>
            </a:r>
            <a:r>
              <a:rPr lang="en-US" altLang="zh-CN" cap="none" dirty="0"/>
              <a:t>Profile</a:t>
            </a:r>
            <a:endParaRPr lang="en-US" dirty="0"/>
          </a:p>
        </p:txBody>
      </p:sp>
      <p:sp>
        <p:nvSpPr>
          <p:cNvPr id="3" name="Content Placeholder 2"/>
          <p:cNvSpPr>
            <a:spLocks noGrp="1"/>
          </p:cNvSpPr>
          <p:nvPr>
            <p:ph sz="quarter" idx="13"/>
          </p:nvPr>
        </p:nvSpPr>
        <p:spPr>
          <a:xfrm>
            <a:off x="913774" y="2214694"/>
            <a:ext cx="10363826" cy="3914644"/>
          </a:xfrm>
        </p:spPr>
        <p:txBody>
          <a:bodyPr>
            <a:normAutofit/>
          </a:bodyPr>
          <a:lstStyle/>
          <a:p>
            <a:r>
              <a:rPr lang="en-US" altLang="zh-CN" cap="none" dirty="0" smtClean="0"/>
              <a:t>LTCM</a:t>
            </a:r>
            <a:r>
              <a:rPr lang="zh-CN" altLang="en-US" cap="none" dirty="0" smtClean="0"/>
              <a:t> </a:t>
            </a:r>
            <a:r>
              <a:rPr lang="en-US" altLang="zh-CN" cap="none" dirty="0" smtClean="0"/>
              <a:t>is</a:t>
            </a:r>
            <a:r>
              <a:rPr lang="zh-CN" altLang="en-US" cap="none" dirty="0" smtClean="0"/>
              <a:t> </a:t>
            </a:r>
            <a:r>
              <a:rPr lang="en-US" altLang="zh-CN" cap="none" dirty="0" smtClean="0"/>
              <a:t>a</a:t>
            </a:r>
            <a:r>
              <a:rPr lang="zh-CN" altLang="en-US" cap="none" dirty="0" smtClean="0"/>
              <a:t> </a:t>
            </a:r>
            <a:r>
              <a:rPr lang="en-US" altLang="zh-CN" cap="none" dirty="0" smtClean="0"/>
              <a:t>good</a:t>
            </a:r>
            <a:r>
              <a:rPr lang="zh-CN" altLang="en-US" cap="none" dirty="0" smtClean="0"/>
              <a:t> </a:t>
            </a:r>
            <a:r>
              <a:rPr lang="en-US" altLang="zh-CN" cap="none" dirty="0" smtClean="0"/>
              <a:t>example</a:t>
            </a:r>
            <a:r>
              <a:rPr lang="zh-CN" altLang="en-US" cap="none" dirty="0" smtClean="0"/>
              <a:t> </a:t>
            </a:r>
            <a:r>
              <a:rPr lang="en-US" altLang="zh-CN" cap="none" dirty="0" smtClean="0"/>
              <a:t>of</a:t>
            </a:r>
            <a:r>
              <a:rPr lang="zh-CN" altLang="en-US" cap="none" dirty="0" smtClean="0"/>
              <a:t> </a:t>
            </a:r>
            <a:r>
              <a:rPr lang="en-US" altLang="zh-CN" cap="none" dirty="0" smtClean="0"/>
              <a:t>the</a:t>
            </a:r>
            <a:r>
              <a:rPr lang="zh-CN" altLang="en-US" cap="none" dirty="0" smtClean="0"/>
              <a:t> </a:t>
            </a:r>
            <a:r>
              <a:rPr lang="en-US" altLang="zh-CN" cap="none" dirty="0" smtClean="0"/>
              <a:t>biases</a:t>
            </a:r>
            <a:r>
              <a:rPr lang="zh-CN" altLang="en-US" cap="none" dirty="0" smtClean="0"/>
              <a:t> </a:t>
            </a:r>
            <a:r>
              <a:rPr lang="en-US" altLang="zh-CN" cap="none" dirty="0" smtClean="0"/>
              <a:t>in</a:t>
            </a:r>
            <a:r>
              <a:rPr lang="zh-CN" altLang="en-US" cap="none" dirty="0" smtClean="0"/>
              <a:t> </a:t>
            </a:r>
            <a:r>
              <a:rPr lang="en-US" altLang="zh-CN" cap="none" dirty="0" smtClean="0"/>
              <a:t>portfolio</a:t>
            </a:r>
            <a:r>
              <a:rPr lang="zh-CN" altLang="en-US" cap="none" dirty="0" smtClean="0"/>
              <a:t> </a:t>
            </a:r>
            <a:r>
              <a:rPr lang="en-US" altLang="zh-CN" cap="none" dirty="0" smtClean="0"/>
              <a:t>optimization.</a:t>
            </a:r>
            <a:r>
              <a:rPr lang="zh-CN" altLang="en-US" cap="none" dirty="0" smtClean="0"/>
              <a:t> </a:t>
            </a:r>
            <a:r>
              <a:rPr lang="en-US" altLang="zh-CN" cap="none" dirty="0" smtClean="0"/>
              <a:t>Only</a:t>
            </a:r>
            <a:r>
              <a:rPr lang="zh-CN" altLang="en-US" cap="none" dirty="0" smtClean="0"/>
              <a:t> </a:t>
            </a:r>
            <a:r>
              <a:rPr lang="en-US" altLang="zh-CN" cap="none" dirty="0" smtClean="0"/>
              <a:t>a</a:t>
            </a:r>
            <a:r>
              <a:rPr lang="zh-CN" altLang="en-US" cap="none" dirty="0" smtClean="0"/>
              <a:t> </a:t>
            </a:r>
            <a:r>
              <a:rPr lang="en-US" altLang="zh-CN" cap="none" dirty="0" smtClean="0"/>
              <a:t>few</a:t>
            </a:r>
            <a:r>
              <a:rPr lang="zh-CN" altLang="en-US" cap="none" dirty="0" smtClean="0"/>
              <a:t> </a:t>
            </a:r>
            <a:r>
              <a:rPr lang="en-US" altLang="zh-CN" cap="none" dirty="0" smtClean="0"/>
              <a:t>of</a:t>
            </a:r>
            <a:r>
              <a:rPr lang="zh-CN" altLang="en-US" cap="none" dirty="0" smtClean="0"/>
              <a:t> </a:t>
            </a:r>
            <a:r>
              <a:rPr lang="en-US" altLang="zh-CN" cap="none" dirty="0" smtClean="0"/>
              <a:t>the</a:t>
            </a:r>
            <a:r>
              <a:rPr lang="zh-CN" altLang="en-US" cap="none" dirty="0" smtClean="0"/>
              <a:t> </a:t>
            </a:r>
            <a:r>
              <a:rPr lang="en-US" altLang="zh-CN" cap="none" dirty="0" smtClean="0"/>
              <a:t>‘convergence’</a:t>
            </a:r>
            <a:r>
              <a:rPr lang="zh-CN" altLang="en-US" cap="none" dirty="0" smtClean="0"/>
              <a:t> </a:t>
            </a:r>
            <a:r>
              <a:rPr lang="en-US" altLang="zh-CN" cap="none" dirty="0" smtClean="0"/>
              <a:t>trades</a:t>
            </a:r>
            <a:r>
              <a:rPr lang="zh-CN" altLang="en-US" cap="none" dirty="0" smtClean="0"/>
              <a:t> </a:t>
            </a:r>
            <a:r>
              <a:rPr lang="en-US" altLang="zh-CN" cap="none" dirty="0" smtClean="0"/>
              <a:t>could</a:t>
            </a:r>
            <a:r>
              <a:rPr lang="zh-CN" altLang="en-US" cap="none" dirty="0" smtClean="0"/>
              <a:t> </a:t>
            </a:r>
            <a:r>
              <a:rPr lang="en-US" altLang="zh-CN" cap="none" dirty="0" smtClean="0"/>
              <a:t>truly</a:t>
            </a:r>
            <a:r>
              <a:rPr lang="zh-CN" altLang="en-US" cap="none" dirty="0" smtClean="0"/>
              <a:t> </a:t>
            </a:r>
            <a:r>
              <a:rPr lang="en-US" altLang="zh-CN" cap="none" dirty="0" smtClean="0"/>
              <a:t>qualify</a:t>
            </a:r>
            <a:r>
              <a:rPr lang="zh-CN" altLang="en-US" cap="none" dirty="0" smtClean="0"/>
              <a:t> </a:t>
            </a:r>
            <a:r>
              <a:rPr lang="en-US" altLang="zh-CN" cap="none" dirty="0" smtClean="0"/>
              <a:t>as</a:t>
            </a:r>
            <a:r>
              <a:rPr lang="zh-CN" altLang="en-US" cap="none" dirty="0" smtClean="0"/>
              <a:t> </a:t>
            </a:r>
            <a:r>
              <a:rPr lang="en-US" altLang="zh-CN" cap="none" dirty="0" smtClean="0"/>
              <a:t>arbitrage</a:t>
            </a:r>
            <a:r>
              <a:rPr lang="zh-CN" altLang="en-US" cap="none" dirty="0" smtClean="0"/>
              <a:t> </a:t>
            </a:r>
            <a:r>
              <a:rPr lang="en-US" altLang="zh-CN" cap="none" dirty="0" smtClean="0"/>
              <a:t>trades.</a:t>
            </a:r>
            <a:r>
              <a:rPr lang="zh-CN" altLang="en-US" cap="none" dirty="0" smtClean="0"/>
              <a:t> </a:t>
            </a:r>
            <a:r>
              <a:rPr lang="en-US" altLang="zh-CN" cap="none" dirty="0" smtClean="0"/>
              <a:t>For</a:t>
            </a:r>
            <a:r>
              <a:rPr lang="zh-CN" altLang="en-US" cap="none" dirty="0" smtClean="0"/>
              <a:t> </a:t>
            </a:r>
            <a:r>
              <a:rPr lang="en-US" altLang="zh-CN" cap="none" dirty="0" smtClean="0"/>
              <a:t>instance,</a:t>
            </a:r>
            <a:r>
              <a:rPr lang="zh-CN" altLang="en-US" cap="none" dirty="0" smtClean="0"/>
              <a:t> </a:t>
            </a:r>
            <a:r>
              <a:rPr lang="en-US" altLang="zh-CN" cap="none" dirty="0" smtClean="0"/>
              <a:t>in</a:t>
            </a:r>
            <a:r>
              <a:rPr lang="zh-CN" altLang="en-US" cap="none" dirty="0" smtClean="0"/>
              <a:t> </a:t>
            </a:r>
            <a:r>
              <a:rPr lang="en-US" altLang="zh-CN" cap="none" dirty="0" smtClean="0"/>
              <a:t>the</a:t>
            </a:r>
            <a:r>
              <a:rPr lang="zh-CN" altLang="en-US" cap="none" dirty="0" smtClean="0"/>
              <a:t> </a:t>
            </a:r>
            <a:r>
              <a:rPr lang="en-US" altLang="zh-CN" cap="none" dirty="0" smtClean="0"/>
              <a:t>case</a:t>
            </a:r>
            <a:r>
              <a:rPr lang="zh-CN" altLang="en-US" cap="none" dirty="0" smtClean="0"/>
              <a:t> </a:t>
            </a:r>
            <a:r>
              <a:rPr lang="en-US" altLang="zh-CN" cap="none" dirty="0" smtClean="0"/>
              <a:t>of</a:t>
            </a:r>
            <a:r>
              <a:rPr lang="zh-CN" altLang="en-US" cap="none" dirty="0" smtClean="0"/>
              <a:t> </a:t>
            </a:r>
            <a:r>
              <a:rPr lang="en-US" altLang="zh-CN" cap="none" dirty="0" smtClean="0"/>
              <a:t>long</a:t>
            </a:r>
            <a:r>
              <a:rPr lang="zh-CN" altLang="en-US" cap="none" dirty="0" smtClean="0"/>
              <a:t> </a:t>
            </a:r>
            <a:r>
              <a:rPr lang="en-US" altLang="zh-CN" cap="none" dirty="0" smtClean="0"/>
              <a:t>off</a:t>
            </a:r>
            <a:r>
              <a:rPr lang="zh-CN" altLang="en-US" cap="none" dirty="0" smtClean="0"/>
              <a:t> </a:t>
            </a:r>
            <a:r>
              <a:rPr lang="en-US" altLang="zh-CN" cap="none" dirty="0" smtClean="0"/>
              <a:t>the</a:t>
            </a:r>
            <a:r>
              <a:rPr lang="zh-CN" altLang="en-US" cap="none" dirty="0" smtClean="0"/>
              <a:t> </a:t>
            </a:r>
            <a:r>
              <a:rPr lang="en-US" altLang="zh-CN" cap="none" dirty="0" smtClean="0"/>
              <a:t>run</a:t>
            </a:r>
            <a:r>
              <a:rPr lang="zh-CN" altLang="en-US" cap="none" dirty="0" smtClean="0"/>
              <a:t> </a:t>
            </a:r>
            <a:r>
              <a:rPr lang="en-US" altLang="zh-CN" cap="none" dirty="0" smtClean="0"/>
              <a:t>and</a:t>
            </a:r>
            <a:r>
              <a:rPr lang="zh-CN" altLang="en-US" cap="none" dirty="0" smtClean="0"/>
              <a:t> </a:t>
            </a:r>
            <a:r>
              <a:rPr lang="en-US" altLang="zh-CN" cap="none" dirty="0" smtClean="0"/>
              <a:t>short</a:t>
            </a:r>
            <a:r>
              <a:rPr lang="zh-CN" altLang="en-US" cap="none" dirty="0" smtClean="0"/>
              <a:t> </a:t>
            </a:r>
            <a:r>
              <a:rPr lang="en-US" altLang="zh-CN" cap="none" dirty="0" smtClean="0"/>
              <a:t>on</a:t>
            </a:r>
            <a:r>
              <a:rPr lang="zh-CN" altLang="en-US" cap="none" dirty="0" smtClean="0"/>
              <a:t> </a:t>
            </a:r>
            <a:r>
              <a:rPr lang="en-US" altLang="zh-CN" cap="none" dirty="0" smtClean="0"/>
              <a:t>the</a:t>
            </a:r>
            <a:r>
              <a:rPr lang="zh-CN" altLang="en-US" cap="none" dirty="0" smtClean="0"/>
              <a:t> </a:t>
            </a:r>
            <a:r>
              <a:rPr lang="en-US" altLang="zh-CN" cap="none" dirty="0" smtClean="0"/>
              <a:t>run</a:t>
            </a:r>
            <a:r>
              <a:rPr lang="zh-CN" altLang="en-US" cap="none" dirty="0" smtClean="0"/>
              <a:t> </a:t>
            </a:r>
            <a:r>
              <a:rPr lang="en-US" altLang="zh-CN" cap="none" dirty="0" smtClean="0"/>
              <a:t>bond,</a:t>
            </a:r>
            <a:r>
              <a:rPr lang="zh-CN" altLang="en-US" cap="none" dirty="0" smtClean="0"/>
              <a:t> </a:t>
            </a:r>
            <a:r>
              <a:rPr lang="en-US" altLang="zh-CN" cap="none" dirty="0" smtClean="0"/>
              <a:t>the</a:t>
            </a:r>
            <a:r>
              <a:rPr lang="zh-CN" altLang="en-US" cap="none" dirty="0" smtClean="0"/>
              <a:t> </a:t>
            </a:r>
            <a:r>
              <a:rPr lang="en-US" altLang="zh-CN" cap="none" dirty="0" smtClean="0"/>
              <a:t>fund</a:t>
            </a:r>
            <a:r>
              <a:rPr lang="zh-CN" altLang="en-US" cap="none" dirty="0" smtClean="0"/>
              <a:t> </a:t>
            </a:r>
            <a:r>
              <a:rPr lang="en-US" altLang="zh-CN" cap="none" dirty="0" smtClean="0"/>
              <a:t>took</a:t>
            </a:r>
            <a:r>
              <a:rPr lang="zh-CN" altLang="en-US" cap="none" dirty="0" smtClean="0"/>
              <a:t> </a:t>
            </a:r>
            <a:r>
              <a:rPr lang="en-US" altLang="zh-CN" cap="none" dirty="0" smtClean="0"/>
              <a:t>bets</a:t>
            </a:r>
            <a:r>
              <a:rPr lang="zh-CN" altLang="en-US" cap="none" dirty="0" smtClean="0"/>
              <a:t> </a:t>
            </a:r>
            <a:r>
              <a:rPr lang="en-US" altLang="zh-CN" cap="none" dirty="0" smtClean="0"/>
              <a:t>on</a:t>
            </a:r>
            <a:r>
              <a:rPr lang="zh-CN" altLang="en-US" cap="none" dirty="0" smtClean="0"/>
              <a:t> </a:t>
            </a:r>
            <a:r>
              <a:rPr lang="en-US" altLang="zh-CN" cap="none" dirty="0" smtClean="0"/>
              <a:t>the</a:t>
            </a:r>
            <a:r>
              <a:rPr lang="zh-CN" altLang="en-US" cap="none" dirty="0" smtClean="0"/>
              <a:t> </a:t>
            </a:r>
            <a:r>
              <a:rPr lang="en-US" altLang="zh-CN" cap="none" dirty="0" smtClean="0"/>
              <a:t>convergence</a:t>
            </a:r>
            <a:r>
              <a:rPr lang="zh-CN" altLang="en-US" cap="none" dirty="0" smtClean="0"/>
              <a:t> </a:t>
            </a:r>
            <a:r>
              <a:rPr lang="en-US" altLang="zh-CN" cap="none" dirty="0" smtClean="0"/>
              <a:t>of</a:t>
            </a:r>
            <a:r>
              <a:rPr lang="zh-CN" altLang="en-US" cap="none" dirty="0" smtClean="0"/>
              <a:t> </a:t>
            </a:r>
            <a:r>
              <a:rPr lang="en-US" altLang="zh-CN" cap="none" dirty="0" smtClean="0"/>
              <a:t>the</a:t>
            </a:r>
            <a:r>
              <a:rPr lang="zh-CN" altLang="en-US" cap="none" dirty="0" smtClean="0"/>
              <a:t> </a:t>
            </a:r>
            <a:r>
              <a:rPr lang="en-US" altLang="zh-CN" cap="none" dirty="0" smtClean="0"/>
              <a:t>credit</a:t>
            </a:r>
            <a:r>
              <a:rPr lang="zh-CN" altLang="en-US" cap="none" dirty="0" smtClean="0"/>
              <a:t> </a:t>
            </a:r>
            <a:r>
              <a:rPr lang="en-US" altLang="zh-CN" cap="none" dirty="0" smtClean="0"/>
              <a:t>spread,</a:t>
            </a:r>
            <a:r>
              <a:rPr lang="zh-CN" altLang="en-US" cap="none" dirty="0" smtClean="0"/>
              <a:t> </a:t>
            </a:r>
            <a:r>
              <a:rPr lang="en-US" altLang="zh-CN" cap="none" dirty="0" smtClean="0"/>
              <a:t>but</a:t>
            </a:r>
            <a:r>
              <a:rPr lang="zh-CN" altLang="en-US" cap="none" dirty="0" smtClean="0"/>
              <a:t> </a:t>
            </a:r>
            <a:r>
              <a:rPr lang="en-US" altLang="zh-CN" cap="none" dirty="0" smtClean="0"/>
              <a:t>if</a:t>
            </a:r>
            <a:r>
              <a:rPr lang="zh-CN" altLang="en-US" cap="none" dirty="0" smtClean="0"/>
              <a:t> </a:t>
            </a:r>
            <a:r>
              <a:rPr lang="en-US" altLang="zh-CN" cap="none" dirty="0" smtClean="0"/>
              <a:t>things</a:t>
            </a:r>
            <a:r>
              <a:rPr lang="zh-CN" altLang="en-US" cap="none" dirty="0" smtClean="0"/>
              <a:t> </a:t>
            </a:r>
            <a:r>
              <a:rPr lang="en-US" altLang="zh-CN" cap="none" dirty="0" smtClean="0"/>
              <a:t>didn’t</a:t>
            </a:r>
            <a:r>
              <a:rPr lang="zh-CN" altLang="en-US" cap="none" dirty="0" smtClean="0"/>
              <a:t> </a:t>
            </a:r>
            <a:r>
              <a:rPr lang="en-US" altLang="zh-CN" cap="none" dirty="0" smtClean="0"/>
              <a:t>go</a:t>
            </a:r>
            <a:r>
              <a:rPr lang="zh-CN" altLang="en-US" cap="none" dirty="0" smtClean="0"/>
              <a:t> </a:t>
            </a:r>
            <a:r>
              <a:rPr lang="en-US" altLang="zh-CN" cap="none" dirty="0" smtClean="0"/>
              <a:t>as</a:t>
            </a:r>
            <a:r>
              <a:rPr lang="zh-CN" altLang="en-US" cap="none" dirty="0" smtClean="0"/>
              <a:t> </a:t>
            </a:r>
            <a:r>
              <a:rPr lang="en-US" altLang="zh-CN" cap="none" dirty="0" smtClean="0"/>
              <a:t>predicted,</a:t>
            </a:r>
            <a:r>
              <a:rPr lang="zh-CN" altLang="en-US" cap="none" dirty="0" smtClean="0"/>
              <a:t> </a:t>
            </a:r>
            <a:r>
              <a:rPr lang="en-US" altLang="zh-CN" cap="none" dirty="0" smtClean="0"/>
              <a:t>it</a:t>
            </a:r>
            <a:r>
              <a:rPr lang="zh-CN" altLang="en-US" cap="none" dirty="0" smtClean="0"/>
              <a:t> </a:t>
            </a:r>
            <a:r>
              <a:rPr lang="en-US" altLang="zh-CN" cap="none" dirty="0" smtClean="0"/>
              <a:t>would</a:t>
            </a:r>
            <a:r>
              <a:rPr lang="zh-CN" altLang="en-US" cap="none" dirty="0" smtClean="0"/>
              <a:t> </a:t>
            </a:r>
            <a:r>
              <a:rPr lang="en-US" altLang="zh-CN" cap="none" dirty="0" smtClean="0"/>
              <a:t>make</a:t>
            </a:r>
            <a:r>
              <a:rPr lang="zh-CN" altLang="en-US" cap="none" dirty="0" smtClean="0"/>
              <a:t> </a:t>
            </a:r>
            <a:r>
              <a:rPr lang="en-US" altLang="zh-CN" cap="none" dirty="0" smtClean="0"/>
              <a:t>a</a:t>
            </a:r>
            <a:r>
              <a:rPr lang="zh-CN" altLang="en-US" cap="none" dirty="0" smtClean="0"/>
              <a:t> </a:t>
            </a:r>
            <a:r>
              <a:rPr lang="en-US" altLang="zh-CN" cap="none" dirty="0" smtClean="0"/>
              <a:t>huge</a:t>
            </a:r>
            <a:r>
              <a:rPr lang="zh-CN" altLang="en-US" cap="none" dirty="0" smtClean="0"/>
              <a:t> </a:t>
            </a:r>
            <a:r>
              <a:rPr lang="en-US" altLang="zh-CN" cap="none" dirty="0" smtClean="0"/>
              <a:t>loss.</a:t>
            </a:r>
          </a:p>
          <a:p>
            <a:r>
              <a:rPr lang="en-US" altLang="zh-CN" cap="none" dirty="0" smtClean="0"/>
              <a:t>The</a:t>
            </a:r>
            <a:r>
              <a:rPr lang="zh-CN" altLang="en-US" cap="none" dirty="0" smtClean="0"/>
              <a:t> </a:t>
            </a:r>
            <a:r>
              <a:rPr lang="en-US" altLang="zh-CN" cap="none" dirty="0" smtClean="0"/>
              <a:t>portfolio</a:t>
            </a:r>
            <a:r>
              <a:rPr lang="zh-CN" altLang="en-US" cap="none" dirty="0" smtClean="0"/>
              <a:t> </a:t>
            </a:r>
            <a:r>
              <a:rPr lang="en-US" altLang="zh-CN" cap="none" dirty="0" smtClean="0"/>
              <a:t>was</a:t>
            </a:r>
            <a:r>
              <a:rPr lang="zh-CN" altLang="en-US" cap="none" dirty="0" smtClean="0"/>
              <a:t> </a:t>
            </a:r>
            <a:r>
              <a:rPr lang="en-US" altLang="zh-CN" cap="none" dirty="0" smtClean="0"/>
              <a:t>exposed</a:t>
            </a:r>
            <a:r>
              <a:rPr lang="zh-CN" altLang="en-US" cap="none" dirty="0" smtClean="0"/>
              <a:t> </a:t>
            </a:r>
            <a:r>
              <a:rPr lang="en-US" altLang="zh-CN" cap="none" dirty="0" smtClean="0"/>
              <a:t>to</a:t>
            </a:r>
            <a:r>
              <a:rPr lang="zh-CN" altLang="en-US" cap="none" dirty="0" smtClean="0"/>
              <a:t> </a:t>
            </a:r>
            <a:r>
              <a:rPr lang="en-US" altLang="zh-CN" cap="none" dirty="0" smtClean="0"/>
              <a:t>hidden</a:t>
            </a:r>
            <a:r>
              <a:rPr lang="zh-CN" altLang="en-US" cap="none" dirty="0" smtClean="0"/>
              <a:t> </a:t>
            </a:r>
            <a:r>
              <a:rPr lang="en-US" altLang="zh-CN" cap="none" dirty="0" smtClean="0"/>
              <a:t>risks.</a:t>
            </a:r>
            <a:r>
              <a:rPr lang="zh-CN" altLang="en-US" cap="none" dirty="0" smtClean="0"/>
              <a:t> </a:t>
            </a:r>
            <a:r>
              <a:rPr lang="en-US" altLang="zh-CN" cap="none" dirty="0" smtClean="0"/>
              <a:t>The</a:t>
            </a:r>
            <a:r>
              <a:rPr lang="zh-CN" altLang="en-US" cap="none" dirty="0" smtClean="0"/>
              <a:t> </a:t>
            </a:r>
            <a:r>
              <a:rPr lang="en-US" altLang="zh-CN" cap="none" dirty="0" smtClean="0"/>
              <a:t>typical</a:t>
            </a:r>
            <a:r>
              <a:rPr lang="zh-CN" altLang="en-US" cap="none" dirty="0" smtClean="0"/>
              <a:t> </a:t>
            </a:r>
            <a:r>
              <a:rPr lang="en-US" altLang="zh-CN" cap="none" dirty="0" smtClean="0"/>
              <a:t>profile</a:t>
            </a:r>
            <a:r>
              <a:rPr lang="zh-CN" altLang="en-US" cap="none" dirty="0" smtClean="0"/>
              <a:t> </a:t>
            </a:r>
            <a:r>
              <a:rPr lang="en-US" altLang="zh-CN" cap="none" dirty="0" smtClean="0"/>
              <a:t>of</a:t>
            </a:r>
            <a:r>
              <a:rPr lang="zh-CN" altLang="en-US" cap="none" dirty="0" smtClean="0"/>
              <a:t> </a:t>
            </a:r>
            <a:r>
              <a:rPr lang="en-US" altLang="zh-CN" cap="none" dirty="0" smtClean="0"/>
              <a:t>credit</a:t>
            </a:r>
            <a:r>
              <a:rPr lang="zh-CN" altLang="en-US" cap="none" dirty="0" smtClean="0"/>
              <a:t> </a:t>
            </a:r>
            <a:r>
              <a:rPr lang="en-US" altLang="zh-CN" cap="none" dirty="0" smtClean="0"/>
              <a:t>spread</a:t>
            </a:r>
            <a:r>
              <a:rPr lang="zh-CN" altLang="en-US" cap="none" dirty="0" smtClean="0"/>
              <a:t> </a:t>
            </a:r>
            <a:r>
              <a:rPr lang="en-US" altLang="zh-CN" cap="none" dirty="0" smtClean="0"/>
              <a:t>trades</a:t>
            </a:r>
            <a:r>
              <a:rPr lang="zh-CN" altLang="en-US" cap="none" dirty="0" smtClean="0"/>
              <a:t> </a:t>
            </a:r>
            <a:r>
              <a:rPr lang="en-US" altLang="zh-CN" cap="none" dirty="0" smtClean="0"/>
              <a:t>is</a:t>
            </a:r>
            <a:r>
              <a:rPr lang="zh-CN" altLang="en-US" cap="none" dirty="0" smtClean="0"/>
              <a:t> </a:t>
            </a:r>
            <a:r>
              <a:rPr lang="en-US" altLang="zh-CN" cap="none" dirty="0" smtClean="0"/>
              <a:t>to</a:t>
            </a:r>
            <a:r>
              <a:rPr lang="zh-CN" altLang="en-US" cap="none" dirty="0" smtClean="0"/>
              <a:t> </a:t>
            </a:r>
            <a:r>
              <a:rPr lang="en-US" altLang="zh-CN" cap="none" dirty="0" smtClean="0"/>
              <a:t>make</a:t>
            </a:r>
            <a:r>
              <a:rPr lang="zh-CN" altLang="en-US" cap="none" dirty="0" smtClean="0"/>
              <a:t> </a:t>
            </a:r>
            <a:r>
              <a:rPr lang="en-US" altLang="zh-CN" cap="none" dirty="0" smtClean="0"/>
              <a:t>small</a:t>
            </a:r>
            <a:r>
              <a:rPr lang="zh-CN" altLang="en-US" cap="none" dirty="0" smtClean="0"/>
              <a:t> </a:t>
            </a:r>
            <a:r>
              <a:rPr lang="en-US" altLang="zh-CN" cap="none" dirty="0" smtClean="0"/>
              <a:t>profits</a:t>
            </a:r>
            <a:r>
              <a:rPr lang="zh-CN" altLang="en-US" cap="none" dirty="0" smtClean="0"/>
              <a:t> </a:t>
            </a:r>
            <a:r>
              <a:rPr lang="en-US" altLang="zh-CN" cap="none" dirty="0" smtClean="0"/>
              <a:t>most</a:t>
            </a:r>
            <a:r>
              <a:rPr lang="zh-CN" altLang="en-US" cap="none" dirty="0" smtClean="0"/>
              <a:t> </a:t>
            </a:r>
            <a:r>
              <a:rPr lang="en-US" altLang="zh-CN" cap="none" dirty="0" smtClean="0"/>
              <a:t>of</a:t>
            </a:r>
            <a:r>
              <a:rPr lang="zh-CN" altLang="en-US" cap="none" dirty="0" smtClean="0"/>
              <a:t> </a:t>
            </a:r>
            <a:r>
              <a:rPr lang="en-US" altLang="zh-CN" cap="none" dirty="0" smtClean="0"/>
              <a:t>the</a:t>
            </a:r>
            <a:r>
              <a:rPr lang="zh-CN" altLang="en-US" cap="none" dirty="0" smtClean="0"/>
              <a:t> </a:t>
            </a:r>
            <a:r>
              <a:rPr lang="en-US" altLang="zh-CN" cap="none" dirty="0" smtClean="0"/>
              <a:t>time,</a:t>
            </a:r>
            <a:r>
              <a:rPr lang="zh-CN" altLang="en-US" cap="none" dirty="0" smtClean="0"/>
              <a:t> </a:t>
            </a:r>
            <a:r>
              <a:rPr lang="en-US" altLang="zh-CN" cap="none" dirty="0" smtClean="0"/>
              <a:t>but</a:t>
            </a:r>
            <a:r>
              <a:rPr lang="zh-CN" altLang="en-US" cap="none" dirty="0" smtClean="0"/>
              <a:t> </a:t>
            </a:r>
            <a:r>
              <a:rPr lang="en-US" altLang="zh-CN" cap="none" dirty="0" smtClean="0"/>
              <a:t>to</a:t>
            </a:r>
            <a:r>
              <a:rPr lang="zh-CN" altLang="en-US" cap="none" dirty="0" smtClean="0"/>
              <a:t> </a:t>
            </a:r>
            <a:r>
              <a:rPr lang="en-US" altLang="zh-CN" cap="none" dirty="0" smtClean="0"/>
              <a:t>take</a:t>
            </a:r>
            <a:r>
              <a:rPr lang="zh-CN" altLang="en-US" cap="none" dirty="0" smtClean="0"/>
              <a:t> </a:t>
            </a:r>
            <a:r>
              <a:rPr lang="en-US" altLang="zh-CN" cap="none" dirty="0" smtClean="0"/>
              <a:t>a</a:t>
            </a:r>
            <a:r>
              <a:rPr lang="zh-CN" altLang="en-US" cap="none" dirty="0" smtClean="0"/>
              <a:t> </a:t>
            </a:r>
            <a:r>
              <a:rPr lang="en-US" altLang="zh-CN" cap="none" dirty="0" smtClean="0"/>
              <a:t>big</a:t>
            </a:r>
            <a:r>
              <a:rPr lang="zh-CN" altLang="en-US" cap="none" dirty="0" smtClean="0"/>
              <a:t> </a:t>
            </a:r>
            <a:r>
              <a:rPr lang="en-US" altLang="zh-CN" cap="none" dirty="0" smtClean="0"/>
              <a:t>loss</a:t>
            </a:r>
            <a:r>
              <a:rPr lang="zh-CN" altLang="en-US" cap="none" dirty="0" smtClean="0"/>
              <a:t> </a:t>
            </a:r>
            <a:r>
              <a:rPr lang="en-US" altLang="zh-CN" cap="none" dirty="0" smtClean="0"/>
              <a:t>once</a:t>
            </a:r>
            <a:r>
              <a:rPr lang="zh-CN" altLang="en-US" cap="none" dirty="0" smtClean="0"/>
              <a:t> </a:t>
            </a:r>
            <a:r>
              <a:rPr lang="en-US" altLang="zh-CN" cap="none" dirty="0" smtClean="0"/>
              <a:t>in</a:t>
            </a:r>
            <a:r>
              <a:rPr lang="zh-CN" altLang="en-US" cap="none" dirty="0" smtClean="0"/>
              <a:t> </a:t>
            </a:r>
            <a:r>
              <a:rPr lang="en-US" altLang="zh-CN" cap="none" dirty="0" smtClean="0"/>
              <a:t>a</a:t>
            </a:r>
            <a:r>
              <a:rPr lang="zh-CN" altLang="en-US" cap="none" dirty="0" smtClean="0"/>
              <a:t> </a:t>
            </a:r>
            <a:r>
              <a:rPr lang="en-US" altLang="zh-CN" cap="none" dirty="0" smtClean="0"/>
              <a:t>while.</a:t>
            </a:r>
            <a:r>
              <a:rPr lang="zh-CN" altLang="en-US" cap="none" dirty="0" smtClean="0"/>
              <a:t> </a:t>
            </a:r>
            <a:r>
              <a:rPr lang="en-US" altLang="zh-CN" cap="none" dirty="0" smtClean="0"/>
              <a:t>This</a:t>
            </a:r>
            <a:r>
              <a:rPr lang="zh-CN" altLang="en-US" cap="none" dirty="0" smtClean="0"/>
              <a:t> </a:t>
            </a:r>
            <a:r>
              <a:rPr lang="en-US" altLang="zh-CN" cap="none" dirty="0" smtClean="0"/>
              <a:t>profile</a:t>
            </a:r>
            <a:r>
              <a:rPr lang="zh-CN" altLang="en-US" cap="none" dirty="0" smtClean="0"/>
              <a:t> </a:t>
            </a:r>
            <a:r>
              <a:rPr lang="en-US" altLang="zh-CN" cap="none" dirty="0" smtClean="0"/>
              <a:t>is</a:t>
            </a:r>
            <a:r>
              <a:rPr lang="zh-CN" altLang="en-US" cap="none" dirty="0" smtClean="0"/>
              <a:t> </a:t>
            </a:r>
            <a:r>
              <a:rPr lang="en-US" altLang="zh-CN" cap="none" dirty="0" smtClean="0"/>
              <a:t>akin</a:t>
            </a:r>
            <a:r>
              <a:rPr lang="zh-CN" altLang="en-US" cap="none" dirty="0" smtClean="0"/>
              <a:t> </a:t>
            </a:r>
            <a:r>
              <a:rPr lang="en-US" altLang="zh-CN" cap="none" dirty="0" smtClean="0"/>
              <a:t>to</a:t>
            </a:r>
            <a:r>
              <a:rPr lang="zh-CN" altLang="en-US" cap="none" dirty="0" smtClean="0"/>
              <a:t> </a:t>
            </a:r>
            <a:r>
              <a:rPr lang="en-US" altLang="zh-CN" cap="none" dirty="0" smtClean="0"/>
              <a:t>a</a:t>
            </a:r>
            <a:r>
              <a:rPr lang="zh-CN" altLang="en-US" cap="none" dirty="0" smtClean="0"/>
              <a:t> </a:t>
            </a:r>
            <a:r>
              <a:rPr lang="en-US" altLang="zh-CN" cap="none" dirty="0" smtClean="0"/>
              <a:t>short</a:t>
            </a:r>
            <a:r>
              <a:rPr lang="zh-CN" altLang="en-US" cap="none" dirty="0" smtClean="0"/>
              <a:t> </a:t>
            </a:r>
            <a:r>
              <a:rPr lang="en-US" altLang="zh-CN" cap="none" dirty="0" smtClean="0"/>
              <a:t>position</a:t>
            </a:r>
            <a:r>
              <a:rPr lang="zh-CN" altLang="en-US" cap="none" dirty="0" smtClean="0"/>
              <a:t> </a:t>
            </a:r>
            <a:r>
              <a:rPr lang="en-US" altLang="zh-CN" cap="none" dirty="0" smtClean="0"/>
              <a:t>in</a:t>
            </a:r>
            <a:r>
              <a:rPr lang="zh-CN" altLang="en-US" cap="none" dirty="0" smtClean="0"/>
              <a:t> </a:t>
            </a:r>
            <a:r>
              <a:rPr lang="en-US" altLang="zh-CN" cap="none" dirty="0" smtClean="0"/>
              <a:t>an</a:t>
            </a:r>
            <a:r>
              <a:rPr lang="zh-CN" altLang="en-US" cap="none" dirty="0" smtClean="0"/>
              <a:t> </a:t>
            </a:r>
            <a:r>
              <a:rPr lang="en-US" altLang="zh-CN" cap="none" dirty="0" smtClean="0"/>
              <a:t>option.</a:t>
            </a:r>
            <a:r>
              <a:rPr lang="zh-CN" altLang="en-US" cap="none" dirty="0" smtClean="0"/>
              <a:t> </a:t>
            </a:r>
            <a:r>
              <a:rPr lang="en-US" altLang="zh-CN" cap="none" dirty="0" smtClean="0"/>
              <a:t>To</a:t>
            </a:r>
            <a:r>
              <a:rPr lang="zh-CN" altLang="en-US" cap="none" dirty="0" smtClean="0"/>
              <a:t> </a:t>
            </a:r>
            <a:r>
              <a:rPr lang="en-US" altLang="zh-CN" cap="none" dirty="0" smtClean="0"/>
              <a:t>assess</a:t>
            </a:r>
            <a:r>
              <a:rPr lang="zh-CN" altLang="en-US" cap="none" dirty="0" smtClean="0"/>
              <a:t> </a:t>
            </a:r>
            <a:r>
              <a:rPr lang="en-US" altLang="zh-CN" cap="none" dirty="0" smtClean="0"/>
              <a:t>the</a:t>
            </a:r>
            <a:r>
              <a:rPr lang="zh-CN" altLang="en-US" cap="none" dirty="0" smtClean="0"/>
              <a:t> </a:t>
            </a:r>
            <a:r>
              <a:rPr lang="en-US" altLang="zh-CN" cap="none" dirty="0" smtClean="0"/>
              <a:t>possibility</a:t>
            </a:r>
            <a:r>
              <a:rPr lang="zh-CN" altLang="en-US" cap="none" dirty="0" smtClean="0"/>
              <a:t> </a:t>
            </a:r>
            <a:r>
              <a:rPr lang="en-US" altLang="zh-CN" cap="none" dirty="0" smtClean="0"/>
              <a:t>of</a:t>
            </a:r>
            <a:r>
              <a:rPr lang="zh-CN" altLang="en-US" cap="none" dirty="0" smtClean="0"/>
              <a:t> </a:t>
            </a:r>
            <a:r>
              <a:rPr lang="en-US" altLang="zh-CN" cap="none" dirty="0" smtClean="0"/>
              <a:t>catastrophic</a:t>
            </a:r>
            <a:r>
              <a:rPr lang="zh-CN" altLang="en-US" cap="none" dirty="0" smtClean="0"/>
              <a:t> </a:t>
            </a:r>
            <a:r>
              <a:rPr lang="en-US" altLang="zh-CN" cap="none" dirty="0" smtClean="0"/>
              <a:t>but</a:t>
            </a:r>
            <a:r>
              <a:rPr lang="zh-CN" altLang="en-US" cap="none" dirty="0" smtClean="0"/>
              <a:t> </a:t>
            </a:r>
            <a:r>
              <a:rPr lang="en-US" altLang="zh-CN" cap="none" dirty="0" smtClean="0"/>
              <a:t>rare</a:t>
            </a:r>
            <a:r>
              <a:rPr lang="zh-CN" altLang="en-US" cap="none" dirty="0" smtClean="0"/>
              <a:t> </a:t>
            </a:r>
            <a:r>
              <a:rPr lang="en-US" altLang="zh-CN" cap="none" dirty="0" smtClean="0"/>
              <a:t>events,</a:t>
            </a:r>
            <a:r>
              <a:rPr lang="zh-CN" altLang="en-US" cap="none" dirty="0" smtClean="0"/>
              <a:t> </a:t>
            </a:r>
            <a:r>
              <a:rPr lang="en-US" altLang="zh-CN" cap="none" dirty="0" smtClean="0"/>
              <a:t>one</a:t>
            </a:r>
            <a:r>
              <a:rPr lang="zh-CN" altLang="en-US" cap="none" dirty="0" smtClean="0"/>
              <a:t> </a:t>
            </a:r>
            <a:r>
              <a:rPr lang="en-US" altLang="zh-CN" cap="none" dirty="0" smtClean="0"/>
              <a:t>cannot</a:t>
            </a:r>
            <a:r>
              <a:rPr lang="zh-CN" altLang="en-US" cap="none" dirty="0" smtClean="0"/>
              <a:t> </a:t>
            </a:r>
            <a:r>
              <a:rPr lang="en-US" altLang="zh-CN" cap="none" dirty="0" smtClean="0"/>
              <a:t>focus</a:t>
            </a:r>
            <a:r>
              <a:rPr lang="zh-CN" altLang="en-US" cap="none" dirty="0" smtClean="0"/>
              <a:t> </a:t>
            </a:r>
            <a:r>
              <a:rPr lang="en-US" altLang="zh-CN" cap="none" dirty="0" smtClean="0"/>
              <a:t>on</a:t>
            </a:r>
            <a:r>
              <a:rPr lang="zh-CN" altLang="en-US" cap="none" dirty="0" smtClean="0"/>
              <a:t> </a:t>
            </a:r>
            <a:r>
              <a:rPr lang="en-US" altLang="zh-CN" cap="none" dirty="0" smtClean="0"/>
              <a:t>recent</a:t>
            </a:r>
            <a:r>
              <a:rPr lang="zh-CN" altLang="en-US" cap="none" dirty="0" smtClean="0"/>
              <a:t> </a:t>
            </a:r>
            <a:r>
              <a:rPr lang="en-US" altLang="zh-CN" cap="none" dirty="0" smtClean="0"/>
              <a:t>history</a:t>
            </a:r>
            <a:r>
              <a:rPr lang="zh-CN" altLang="en-US" cap="none" dirty="0" smtClean="0"/>
              <a:t> </a:t>
            </a:r>
            <a:r>
              <a:rPr lang="en-US" altLang="zh-CN" cap="none" dirty="0" smtClean="0"/>
              <a:t>only.</a:t>
            </a:r>
            <a:r>
              <a:rPr lang="zh-CN" altLang="en-US" cap="none" dirty="0" smtClean="0"/>
              <a:t> </a:t>
            </a:r>
            <a:endParaRPr lang="en-US" altLang="zh-CN" cap="none" dirty="0" smtClean="0"/>
          </a:p>
          <a:p>
            <a:r>
              <a:rPr lang="en-US" altLang="zh-CN" cap="none" dirty="0" smtClean="0"/>
              <a:t>The</a:t>
            </a:r>
            <a:r>
              <a:rPr lang="zh-CN" altLang="en-US" cap="none" dirty="0" smtClean="0"/>
              <a:t> </a:t>
            </a:r>
            <a:r>
              <a:rPr lang="en-US" altLang="zh-CN" cap="none" dirty="0" smtClean="0"/>
              <a:t>LTCM</a:t>
            </a:r>
            <a:r>
              <a:rPr lang="zh-CN" altLang="en-US" cap="none" dirty="0" smtClean="0"/>
              <a:t> </a:t>
            </a:r>
            <a:r>
              <a:rPr lang="en-US" altLang="zh-CN" cap="none" dirty="0" smtClean="0"/>
              <a:t>portfolio</a:t>
            </a:r>
            <a:r>
              <a:rPr lang="zh-CN" altLang="en-US" cap="none" dirty="0" smtClean="0"/>
              <a:t> </a:t>
            </a:r>
            <a:r>
              <a:rPr lang="en-US" altLang="zh-CN" cap="none" dirty="0" smtClean="0"/>
              <a:t>was</a:t>
            </a:r>
            <a:r>
              <a:rPr lang="zh-CN" altLang="en-US" cap="none" dirty="0" smtClean="0"/>
              <a:t> </a:t>
            </a:r>
            <a:r>
              <a:rPr lang="en-US" altLang="zh-CN" cap="none" dirty="0" smtClean="0"/>
              <a:t>also</a:t>
            </a:r>
            <a:r>
              <a:rPr lang="zh-CN" altLang="en-US" cap="none" dirty="0" smtClean="0"/>
              <a:t> </a:t>
            </a:r>
            <a:r>
              <a:rPr lang="en-US" altLang="zh-CN" cap="none" dirty="0" smtClean="0"/>
              <a:t>exposed</a:t>
            </a:r>
            <a:r>
              <a:rPr lang="zh-CN" altLang="en-US" cap="none" dirty="0" smtClean="0"/>
              <a:t> </a:t>
            </a:r>
            <a:r>
              <a:rPr lang="en-US" altLang="zh-CN" cap="none" dirty="0" smtClean="0"/>
              <a:t>to</a:t>
            </a:r>
            <a:r>
              <a:rPr lang="zh-CN" altLang="en-US" cap="none" dirty="0" smtClean="0"/>
              <a:t> </a:t>
            </a:r>
            <a:r>
              <a:rPr lang="en-US" altLang="zh-CN" cap="none" dirty="0" smtClean="0"/>
              <a:t>liquidity</a:t>
            </a:r>
            <a:r>
              <a:rPr lang="zh-CN" altLang="en-US" cap="none" dirty="0" smtClean="0"/>
              <a:t> </a:t>
            </a:r>
            <a:r>
              <a:rPr lang="en-US" altLang="zh-CN" cap="none" dirty="0" smtClean="0"/>
              <a:t>risk.</a:t>
            </a:r>
            <a:endParaRPr lang="en-US" cap="none" dirty="0"/>
          </a:p>
        </p:txBody>
      </p:sp>
    </p:spTree>
    <p:extLst>
      <p:ext uri="{BB962C8B-B14F-4D97-AF65-F5344CB8AC3E}">
        <p14:creationId xmlns:p14="http://schemas.microsoft.com/office/powerpoint/2010/main" val="1094324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smtClean="0"/>
              <a:t>Conclusion</a:t>
            </a:r>
            <a:endParaRPr lang="en-US" cap="none" dirty="0"/>
          </a:p>
        </p:txBody>
      </p:sp>
      <p:sp>
        <p:nvSpPr>
          <p:cNvPr id="3" name="Content Placeholder 2"/>
          <p:cNvSpPr>
            <a:spLocks noGrp="1"/>
          </p:cNvSpPr>
          <p:nvPr>
            <p:ph sz="quarter" idx="13"/>
          </p:nvPr>
        </p:nvSpPr>
        <p:spPr/>
        <p:txBody>
          <a:bodyPr/>
          <a:lstStyle/>
          <a:p>
            <a:r>
              <a:rPr lang="en-US" altLang="zh-CN" cap="none" dirty="0" smtClean="0"/>
              <a:t>“The</a:t>
            </a:r>
            <a:r>
              <a:rPr lang="zh-CN" altLang="en-US" cap="none" dirty="0" smtClean="0"/>
              <a:t> </a:t>
            </a:r>
            <a:r>
              <a:rPr lang="en-US" altLang="zh-CN" cap="none" dirty="0" smtClean="0"/>
              <a:t>fact</a:t>
            </a:r>
            <a:r>
              <a:rPr lang="zh-CN" altLang="en-US" cap="none" dirty="0" smtClean="0"/>
              <a:t> </a:t>
            </a:r>
            <a:r>
              <a:rPr lang="en-US" altLang="zh-CN" cap="none" dirty="0" smtClean="0"/>
              <a:t>that</a:t>
            </a:r>
            <a:r>
              <a:rPr lang="zh-CN" altLang="en-US" cap="none" dirty="0" smtClean="0"/>
              <a:t> </a:t>
            </a:r>
            <a:r>
              <a:rPr lang="en-US" altLang="zh-CN" cap="none" dirty="0" smtClean="0"/>
              <a:t>(modern</a:t>
            </a:r>
            <a:r>
              <a:rPr lang="zh-CN" altLang="en-US" cap="none" dirty="0" smtClean="0"/>
              <a:t> </a:t>
            </a:r>
            <a:r>
              <a:rPr lang="en-US" altLang="zh-CN" cap="none" dirty="0" smtClean="0"/>
              <a:t>financial</a:t>
            </a:r>
            <a:r>
              <a:rPr lang="zh-CN" altLang="en-US" cap="none" dirty="0" smtClean="0"/>
              <a:t> </a:t>
            </a:r>
            <a:r>
              <a:rPr lang="en-US" altLang="zh-CN" cap="none" dirty="0" smtClean="0"/>
              <a:t>engineering)</a:t>
            </a:r>
            <a:r>
              <a:rPr lang="zh-CN" altLang="en-US" cap="none" dirty="0" smtClean="0"/>
              <a:t> </a:t>
            </a:r>
            <a:r>
              <a:rPr lang="en-US" altLang="zh-CN" cap="none" dirty="0" smtClean="0"/>
              <a:t>failed</a:t>
            </a:r>
            <a:r>
              <a:rPr lang="zh-CN" altLang="en-US" cap="none" dirty="0" smtClean="0"/>
              <a:t> </a:t>
            </a:r>
            <a:r>
              <a:rPr lang="en-US" altLang="zh-CN" cap="none" dirty="0" smtClean="0"/>
              <a:t>does</a:t>
            </a:r>
            <a:r>
              <a:rPr lang="zh-CN" altLang="en-US" cap="none" dirty="0" smtClean="0"/>
              <a:t> </a:t>
            </a:r>
            <a:r>
              <a:rPr lang="en-US" altLang="zh-CN" cap="none" dirty="0" smtClean="0"/>
              <a:t>not</a:t>
            </a:r>
            <a:r>
              <a:rPr lang="zh-CN" altLang="en-US" cap="none" dirty="0" smtClean="0"/>
              <a:t> </a:t>
            </a:r>
            <a:r>
              <a:rPr lang="en-US" altLang="zh-CN" cap="none" dirty="0" smtClean="0"/>
              <a:t>mean</a:t>
            </a:r>
            <a:r>
              <a:rPr lang="zh-CN" altLang="en-US" cap="none" dirty="0" smtClean="0"/>
              <a:t> </a:t>
            </a:r>
            <a:r>
              <a:rPr lang="en-US" altLang="zh-CN" cap="none" dirty="0" smtClean="0"/>
              <a:t>that</a:t>
            </a:r>
            <a:r>
              <a:rPr lang="zh-CN" altLang="en-US" cap="none" dirty="0" smtClean="0"/>
              <a:t> </a:t>
            </a:r>
            <a:r>
              <a:rPr lang="en-US" altLang="zh-CN" cap="none" dirty="0" smtClean="0"/>
              <a:t>the</a:t>
            </a:r>
            <a:r>
              <a:rPr lang="zh-CN" altLang="en-US" cap="none" dirty="0" smtClean="0"/>
              <a:t> </a:t>
            </a:r>
            <a:r>
              <a:rPr lang="en-US" altLang="zh-CN" cap="none" dirty="0" smtClean="0"/>
              <a:t>science</a:t>
            </a:r>
            <a:r>
              <a:rPr lang="zh-CN" altLang="en-US" cap="none" dirty="0" smtClean="0"/>
              <a:t> </a:t>
            </a:r>
            <a:r>
              <a:rPr lang="en-US" altLang="zh-CN" cap="none" dirty="0" smtClean="0"/>
              <a:t>of</a:t>
            </a:r>
            <a:r>
              <a:rPr lang="zh-CN" altLang="en-US" cap="none" dirty="0" smtClean="0"/>
              <a:t> </a:t>
            </a:r>
            <a:r>
              <a:rPr lang="en-US" altLang="zh-CN" cap="none" dirty="0" smtClean="0"/>
              <a:t>risk</a:t>
            </a:r>
            <a:r>
              <a:rPr lang="zh-CN" altLang="en-US" cap="none" dirty="0" smtClean="0"/>
              <a:t> </a:t>
            </a:r>
            <a:r>
              <a:rPr lang="en-US" altLang="zh-CN" cap="none" dirty="0" smtClean="0"/>
              <a:t>management</a:t>
            </a:r>
            <a:r>
              <a:rPr lang="zh-CN" altLang="en-US" cap="none" dirty="0" smtClean="0"/>
              <a:t> </a:t>
            </a:r>
            <a:r>
              <a:rPr lang="en-US" altLang="zh-CN" cap="none" dirty="0" smtClean="0"/>
              <a:t>is</a:t>
            </a:r>
            <a:r>
              <a:rPr lang="zh-CN" altLang="en-US" cap="none" dirty="0" smtClean="0"/>
              <a:t> </a:t>
            </a:r>
            <a:r>
              <a:rPr lang="en-US" altLang="zh-CN" cap="none" dirty="0" smtClean="0"/>
              <a:t>wrong-headed;</a:t>
            </a:r>
            <a:r>
              <a:rPr lang="zh-CN" altLang="en-US" cap="none" dirty="0" smtClean="0"/>
              <a:t> </a:t>
            </a:r>
            <a:r>
              <a:rPr lang="en-US" altLang="zh-CN" cap="none" dirty="0" smtClean="0"/>
              <a:t>just</a:t>
            </a:r>
            <a:r>
              <a:rPr lang="zh-CN" altLang="en-US" cap="none" dirty="0" smtClean="0"/>
              <a:t> </a:t>
            </a:r>
            <a:r>
              <a:rPr lang="en-US" altLang="zh-CN" cap="none" dirty="0" smtClean="0"/>
              <a:t>that</a:t>
            </a:r>
            <a:r>
              <a:rPr lang="zh-CN" altLang="en-US" cap="none" dirty="0" smtClean="0"/>
              <a:t> </a:t>
            </a:r>
            <a:r>
              <a:rPr lang="en-US" altLang="zh-CN" cap="none" dirty="0" smtClean="0"/>
              <a:t>it</a:t>
            </a:r>
            <a:r>
              <a:rPr lang="zh-CN" altLang="en-US" cap="none" dirty="0" smtClean="0"/>
              <a:t> </a:t>
            </a:r>
            <a:r>
              <a:rPr lang="en-US" altLang="zh-CN" cap="none" dirty="0" smtClean="0"/>
              <a:t>is</a:t>
            </a:r>
            <a:r>
              <a:rPr lang="zh-CN" altLang="en-US" cap="none" dirty="0" smtClean="0"/>
              <a:t> </a:t>
            </a:r>
            <a:r>
              <a:rPr lang="en-US" altLang="zh-CN" cap="none" dirty="0" smtClean="0"/>
              <a:t>still</a:t>
            </a:r>
            <a:r>
              <a:rPr lang="zh-CN" altLang="en-US" cap="none" dirty="0" smtClean="0"/>
              <a:t> </a:t>
            </a:r>
            <a:r>
              <a:rPr lang="en-US" altLang="zh-CN" cap="none" dirty="0" smtClean="0"/>
              <a:t>an</a:t>
            </a:r>
            <a:r>
              <a:rPr lang="zh-CN" altLang="en-US" cap="none" dirty="0" smtClean="0"/>
              <a:t> </a:t>
            </a:r>
            <a:r>
              <a:rPr lang="en-US" altLang="zh-CN" cap="none" dirty="0" smtClean="0"/>
              <a:t>imperfect</a:t>
            </a:r>
            <a:r>
              <a:rPr lang="zh-CN" altLang="en-US" cap="none" dirty="0" smtClean="0"/>
              <a:t> </a:t>
            </a:r>
            <a:r>
              <a:rPr lang="en-US" altLang="zh-CN" cap="none" dirty="0" smtClean="0"/>
              <a:t>art</a:t>
            </a:r>
            <a:r>
              <a:rPr lang="zh-CN" altLang="en-US" cap="none" dirty="0" smtClean="0"/>
              <a:t> </a:t>
            </a:r>
            <a:r>
              <a:rPr lang="en-US" altLang="zh-CN" cap="none" dirty="0" smtClean="0"/>
              <a:t>in</a:t>
            </a:r>
            <a:r>
              <a:rPr lang="zh-CN" altLang="en-US" cap="none" dirty="0" smtClean="0"/>
              <a:t> </a:t>
            </a:r>
            <a:r>
              <a:rPr lang="en-US" altLang="zh-CN" cap="none" dirty="0" smtClean="0"/>
              <a:t>a</a:t>
            </a:r>
            <a:r>
              <a:rPr lang="zh-CN" altLang="en-US" cap="none" dirty="0" smtClean="0"/>
              <a:t> </a:t>
            </a:r>
            <a:r>
              <a:rPr lang="en-US" altLang="zh-CN" cap="none" dirty="0" smtClean="0"/>
              <a:t>world</a:t>
            </a:r>
            <a:r>
              <a:rPr lang="zh-CN" altLang="en-US" cap="none" dirty="0" smtClean="0"/>
              <a:t> </a:t>
            </a:r>
            <a:r>
              <a:rPr lang="en-US" altLang="zh-CN" cap="none" dirty="0" smtClean="0"/>
              <a:t>where</a:t>
            </a:r>
            <a:r>
              <a:rPr lang="zh-CN" altLang="en-US" cap="none" dirty="0" smtClean="0"/>
              <a:t> </a:t>
            </a:r>
            <a:r>
              <a:rPr lang="en-US" altLang="zh-CN" cap="none" dirty="0" smtClean="0"/>
              <a:t>the</a:t>
            </a:r>
            <a:r>
              <a:rPr lang="zh-CN" altLang="en-US" cap="none" dirty="0" smtClean="0"/>
              <a:t> </a:t>
            </a:r>
            <a:r>
              <a:rPr lang="en-US" altLang="zh-CN" cap="none" dirty="0" smtClean="0"/>
              <a:t>past</a:t>
            </a:r>
            <a:r>
              <a:rPr lang="zh-CN" altLang="en-US" cap="none" dirty="0" smtClean="0"/>
              <a:t> </a:t>
            </a:r>
            <a:r>
              <a:rPr lang="en-US" altLang="zh-CN" cap="none" dirty="0" smtClean="0"/>
              <a:t>holds</a:t>
            </a:r>
            <a:r>
              <a:rPr lang="zh-CN" altLang="en-US" cap="none" dirty="0" smtClean="0"/>
              <a:t> </a:t>
            </a:r>
            <a:r>
              <a:rPr lang="en-US" altLang="zh-CN" cap="none" dirty="0" smtClean="0"/>
              <a:t>lessons</a:t>
            </a:r>
            <a:r>
              <a:rPr lang="zh-CN" altLang="en-US" cap="none" dirty="0" smtClean="0"/>
              <a:t> </a:t>
            </a:r>
            <a:r>
              <a:rPr lang="en-US" altLang="zh-CN" cap="none" dirty="0" smtClean="0"/>
              <a:t>but</a:t>
            </a:r>
            <a:r>
              <a:rPr lang="zh-CN" altLang="en-US" cap="none" dirty="0" smtClean="0"/>
              <a:t> </a:t>
            </a:r>
            <a:r>
              <a:rPr lang="en-US" altLang="zh-CN" cap="none" dirty="0" smtClean="0"/>
              <a:t>provides</a:t>
            </a:r>
            <a:r>
              <a:rPr lang="zh-CN" altLang="en-US" cap="none" dirty="0" smtClean="0"/>
              <a:t> </a:t>
            </a:r>
            <a:r>
              <a:rPr lang="en-US" altLang="zh-CN" cap="none" dirty="0" smtClean="0"/>
              <a:t>few</a:t>
            </a:r>
            <a:r>
              <a:rPr lang="zh-CN" altLang="en-US" cap="none" dirty="0" smtClean="0"/>
              <a:t> </a:t>
            </a:r>
            <a:r>
              <a:rPr lang="en-US" altLang="zh-CN" cap="none" dirty="0" smtClean="0"/>
              <a:t>reliable</a:t>
            </a:r>
            <a:r>
              <a:rPr lang="zh-CN" altLang="en-US" cap="none" dirty="0" smtClean="0"/>
              <a:t> </a:t>
            </a:r>
            <a:r>
              <a:rPr lang="en-US" altLang="zh-CN" cap="none" dirty="0" smtClean="0"/>
              <a:t>precedents.”</a:t>
            </a:r>
          </a:p>
          <a:p>
            <a:endParaRPr lang="en-US" altLang="zh-CN" cap="none" dirty="0"/>
          </a:p>
          <a:p>
            <a:endParaRPr lang="en-US" altLang="zh-CN" cap="none" dirty="0" smtClean="0"/>
          </a:p>
          <a:p>
            <a:pPr marL="0" indent="0" algn="r">
              <a:buNone/>
            </a:pPr>
            <a:r>
              <a:rPr lang="en-US" altLang="zh-CN" cap="none" dirty="0" smtClean="0"/>
              <a:t>------James</a:t>
            </a:r>
            <a:r>
              <a:rPr lang="zh-CN" altLang="en-US" cap="none" dirty="0" smtClean="0"/>
              <a:t> </a:t>
            </a:r>
            <a:r>
              <a:rPr lang="en-US" altLang="zh-CN" cap="none" dirty="0" smtClean="0"/>
              <a:t>Leach</a:t>
            </a:r>
            <a:r>
              <a:rPr lang="zh-CN" altLang="en-US" cap="none" dirty="0" smtClean="0"/>
              <a:t> </a:t>
            </a:r>
            <a:r>
              <a:rPr lang="en-US" altLang="zh-CN" cap="none" dirty="0" smtClean="0"/>
              <a:t>(1998),</a:t>
            </a:r>
            <a:r>
              <a:rPr lang="zh-CN" altLang="en-US" cap="none" dirty="0" smtClean="0"/>
              <a:t> </a:t>
            </a:r>
            <a:r>
              <a:rPr lang="en-US" altLang="zh-CN" cap="none" dirty="0" smtClean="0"/>
              <a:t>Chairman,</a:t>
            </a:r>
            <a:r>
              <a:rPr lang="zh-CN" altLang="en-US" cap="none" dirty="0" smtClean="0"/>
              <a:t> </a:t>
            </a:r>
            <a:r>
              <a:rPr lang="en-US" altLang="zh-CN" cap="none" dirty="0" smtClean="0"/>
              <a:t>House</a:t>
            </a:r>
            <a:r>
              <a:rPr lang="zh-CN" altLang="en-US" cap="none" dirty="0" smtClean="0"/>
              <a:t> </a:t>
            </a:r>
            <a:r>
              <a:rPr lang="en-US" altLang="zh-CN" cap="none" dirty="0" smtClean="0"/>
              <a:t>Banking</a:t>
            </a:r>
            <a:r>
              <a:rPr lang="zh-CN" altLang="en-US" cap="none" dirty="0" smtClean="0"/>
              <a:t> </a:t>
            </a:r>
            <a:r>
              <a:rPr lang="en-US" altLang="zh-CN" cap="none" dirty="0" smtClean="0"/>
              <a:t>and</a:t>
            </a:r>
            <a:r>
              <a:rPr lang="zh-CN" altLang="en-US" cap="none" dirty="0" smtClean="0"/>
              <a:t> </a:t>
            </a:r>
            <a:r>
              <a:rPr lang="en-US" altLang="zh-CN" cap="none" dirty="0" smtClean="0"/>
              <a:t>Financial</a:t>
            </a:r>
            <a:r>
              <a:rPr lang="zh-CN" altLang="en-US" cap="none" dirty="0" smtClean="0"/>
              <a:t> </a:t>
            </a:r>
            <a:r>
              <a:rPr lang="en-US" altLang="zh-CN" cap="none" dirty="0" smtClean="0"/>
              <a:t>Services</a:t>
            </a:r>
            <a:r>
              <a:rPr lang="zh-CN" altLang="en-US" cap="none" dirty="0" smtClean="0"/>
              <a:t> </a:t>
            </a:r>
            <a:r>
              <a:rPr lang="en-US" altLang="zh-CN" cap="none" dirty="0" smtClean="0"/>
              <a:t>Committee</a:t>
            </a:r>
            <a:endParaRPr lang="en-US" cap="none" dirty="0"/>
          </a:p>
        </p:txBody>
      </p:sp>
    </p:spTree>
    <p:extLst>
      <p:ext uri="{BB962C8B-B14F-4D97-AF65-F5344CB8AC3E}">
        <p14:creationId xmlns:p14="http://schemas.microsoft.com/office/powerpoint/2010/main" val="252322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smtClean="0"/>
              <a:t>What</a:t>
            </a:r>
            <a:r>
              <a:rPr lang="zh-CN" altLang="en-US" cap="none" dirty="0" smtClean="0"/>
              <a:t> </a:t>
            </a:r>
            <a:r>
              <a:rPr lang="en-US" altLang="zh-CN" cap="none" dirty="0" smtClean="0"/>
              <a:t>We</a:t>
            </a:r>
            <a:r>
              <a:rPr lang="zh-CN" altLang="en-US" cap="none" dirty="0" smtClean="0"/>
              <a:t> </a:t>
            </a:r>
            <a:r>
              <a:rPr lang="en-US" altLang="zh-CN" cap="none" dirty="0" smtClean="0"/>
              <a:t>Learned</a:t>
            </a:r>
            <a:r>
              <a:rPr lang="zh-CN" altLang="en-US" cap="none" dirty="0" smtClean="0"/>
              <a:t> </a:t>
            </a:r>
            <a:r>
              <a:rPr lang="en-US" altLang="zh-CN" cap="none" dirty="0"/>
              <a:t>F</a:t>
            </a:r>
            <a:r>
              <a:rPr lang="en-US" altLang="zh-CN" cap="none" dirty="0" smtClean="0"/>
              <a:t>rom</a:t>
            </a:r>
            <a:r>
              <a:rPr lang="zh-CN" altLang="en-US" cap="none" dirty="0" smtClean="0"/>
              <a:t> </a:t>
            </a:r>
            <a:r>
              <a:rPr lang="en-US" altLang="zh-CN" cap="none" dirty="0" smtClean="0"/>
              <a:t>LTCM</a:t>
            </a:r>
            <a:endParaRPr lang="en-US" cap="none" dirty="0"/>
          </a:p>
        </p:txBody>
      </p:sp>
      <p:sp>
        <p:nvSpPr>
          <p:cNvPr id="3" name="Content Placeholder 2"/>
          <p:cNvSpPr>
            <a:spLocks noGrp="1"/>
          </p:cNvSpPr>
          <p:nvPr>
            <p:ph sz="quarter" idx="13"/>
          </p:nvPr>
        </p:nvSpPr>
        <p:spPr>
          <a:xfrm>
            <a:off x="913775" y="2386144"/>
            <a:ext cx="10363826" cy="3543169"/>
          </a:xfrm>
        </p:spPr>
        <p:txBody>
          <a:bodyPr>
            <a:normAutofit/>
          </a:bodyPr>
          <a:lstStyle/>
          <a:p>
            <a:r>
              <a:rPr lang="en-US" altLang="zh-CN" cap="none" dirty="0" smtClean="0"/>
              <a:t>The</a:t>
            </a:r>
            <a:r>
              <a:rPr lang="zh-CN" altLang="en-US" cap="none" dirty="0" smtClean="0"/>
              <a:t> </a:t>
            </a:r>
            <a:r>
              <a:rPr lang="en-US" altLang="zh-CN" cap="none" dirty="0" smtClean="0"/>
              <a:t>danger</a:t>
            </a:r>
            <a:r>
              <a:rPr lang="zh-CN" altLang="en-US" cap="none" dirty="0" smtClean="0"/>
              <a:t> </a:t>
            </a:r>
            <a:r>
              <a:rPr lang="en-US" altLang="zh-CN" cap="none" dirty="0" smtClean="0"/>
              <a:t>of</a:t>
            </a:r>
            <a:r>
              <a:rPr lang="zh-CN" altLang="en-US" cap="none" dirty="0" smtClean="0"/>
              <a:t> </a:t>
            </a:r>
            <a:r>
              <a:rPr lang="en-US" altLang="zh-CN" cap="none" dirty="0" smtClean="0"/>
              <a:t>optimization</a:t>
            </a:r>
            <a:r>
              <a:rPr lang="zh-CN" altLang="en-US" cap="none" dirty="0" smtClean="0"/>
              <a:t> </a:t>
            </a:r>
            <a:r>
              <a:rPr lang="en-US" altLang="zh-CN" cap="none" dirty="0" smtClean="0"/>
              <a:t>biases,</a:t>
            </a:r>
            <a:r>
              <a:rPr lang="zh-CN" altLang="en-US" cap="none" dirty="0" smtClean="0"/>
              <a:t> </a:t>
            </a:r>
            <a:r>
              <a:rPr lang="en-US" altLang="zh-CN" cap="none" dirty="0" smtClean="0"/>
              <a:t>or</a:t>
            </a:r>
            <a:r>
              <a:rPr lang="zh-CN" altLang="en-US" cap="none" dirty="0" smtClean="0"/>
              <a:t> </a:t>
            </a:r>
            <a:r>
              <a:rPr lang="en-US" altLang="zh-CN" cap="none" dirty="0" smtClean="0"/>
              <a:t>‘traders</a:t>
            </a:r>
            <a:r>
              <a:rPr lang="zh-CN" altLang="en-US" cap="none" dirty="0" smtClean="0"/>
              <a:t> </a:t>
            </a:r>
            <a:r>
              <a:rPr lang="en-US" altLang="zh-CN" cap="none" dirty="0" smtClean="0"/>
              <a:t>gaming</a:t>
            </a:r>
            <a:r>
              <a:rPr lang="zh-CN" altLang="en-US" cap="none" dirty="0" smtClean="0"/>
              <a:t> </a:t>
            </a:r>
            <a:r>
              <a:rPr lang="en-US" altLang="zh-CN" cap="none" dirty="0" smtClean="0"/>
              <a:t>the</a:t>
            </a:r>
            <a:r>
              <a:rPr lang="zh-CN" altLang="en-US" cap="none" dirty="0" smtClean="0"/>
              <a:t> </a:t>
            </a:r>
            <a:r>
              <a:rPr lang="en-US" altLang="zh-CN" cap="none" dirty="0" smtClean="0"/>
              <a:t>system’.</a:t>
            </a:r>
          </a:p>
          <a:p>
            <a:r>
              <a:rPr lang="en-US" altLang="zh-CN" cap="none" dirty="0" smtClean="0"/>
              <a:t>The</a:t>
            </a:r>
            <a:r>
              <a:rPr lang="zh-CN" altLang="en-US" cap="none" dirty="0" smtClean="0"/>
              <a:t> </a:t>
            </a:r>
            <a:r>
              <a:rPr lang="en-US" altLang="zh-CN" cap="none" dirty="0" smtClean="0"/>
              <a:t>danger</a:t>
            </a:r>
            <a:r>
              <a:rPr lang="zh-CN" altLang="en-US" cap="none" dirty="0" smtClean="0"/>
              <a:t> </a:t>
            </a:r>
            <a:r>
              <a:rPr lang="en-US" altLang="zh-CN" cap="none" dirty="0" smtClean="0"/>
              <a:t>of</a:t>
            </a:r>
            <a:r>
              <a:rPr lang="zh-CN" altLang="en-US" cap="none" dirty="0" smtClean="0"/>
              <a:t> </a:t>
            </a:r>
            <a:r>
              <a:rPr lang="en-US" altLang="zh-CN" cap="none" dirty="0" smtClean="0"/>
              <a:t>building</a:t>
            </a:r>
            <a:r>
              <a:rPr lang="zh-CN" altLang="en-US" cap="none" dirty="0" smtClean="0"/>
              <a:t> </a:t>
            </a:r>
            <a:r>
              <a:rPr lang="en-US" altLang="zh-CN" cap="none" dirty="0" smtClean="0"/>
              <a:t>measures</a:t>
            </a:r>
            <a:r>
              <a:rPr lang="zh-CN" altLang="en-US" cap="none" dirty="0" smtClean="0"/>
              <a:t> </a:t>
            </a:r>
            <a:r>
              <a:rPr lang="en-US" altLang="zh-CN" cap="none" dirty="0" smtClean="0"/>
              <a:t>of</a:t>
            </a:r>
            <a:r>
              <a:rPr lang="zh-CN" altLang="en-US" cap="none" dirty="0" smtClean="0"/>
              <a:t> </a:t>
            </a:r>
            <a:r>
              <a:rPr lang="en-US" altLang="zh-CN" cap="none" dirty="0" smtClean="0"/>
              <a:t>event</a:t>
            </a:r>
            <a:r>
              <a:rPr lang="zh-CN" altLang="en-US" cap="none" dirty="0" smtClean="0"/>
              <a:t> </a:t>
            </a:r>
            <a:r>
              <a:rPr lang="en-US" altLang="zh-CN" cap="none" dirty="0" smtClean="0"/>
              <a:t>risk</a:t>
            </a:r>
            <a:r>
              <a:rPr lang="zh-CN" altLang="en-US" cap="none" dirty="0" smtClean="0"/>
              <a:t> </a:t>
            </a:r>
            <a:r>
              <a:rPr lang="en-US" altLang="zh-CN" cap="none" dirty="0" smtClean="0"/>
              <a:t>based</a:t>
            </a:r>
            <a:r>
              <a:rPr lang="zh-CN" altLang="en-US" cap="none" dirty="0" smtClean="0"/>
              <a:t> </a:t>
            </a:r>
            <a:r>
              <a:rPr lang="en-US" altLang="zh-CN" cap="none" dirty="0" smtClean="0"/>
              <a:t>on</a:t>
            </a:r>
            <a:r>
              <a:rPr lang="zh-CN" altLang="en-US" cap="none" dirty="0" smtClean="0"/>
              <a:t> </a:t>
            </a:r>
            <a:r>
              <a:rPr lang="en-US" altLang="zh-CN" cap="none" dirty="0" smtClean="0"/>
              <a:t>very</a:t>
            </a:r>
            <a:r>
              <a:rPr lang="zh-CN" altLang="en-US" cap="none" dirty="0" smtClean="0"/>
              <a:t> </a:t>
            </a:r>
            <a:r>
              <a:rPr lang="en-US" altLang="zh-CN" cap="none" dirty="0" smtClean="0"/>
              <a:t>recent</a:t>
            </a:r>
            <a:r>
              <a:rPr lang="zh-CN" altLang="en-US" cap="none" dirty="0" smtClean="0"/>
              <a:t> </a:t>
            </a:r>
            <a:r>
              <a:rPr lang="en-US" altLang="zh-CN" cap="none" dirty="0" smtClean="0"/>
              <a:t>price</a:t>
            </a:r>
            <a:r>
              <a:rPr lang="zh-CN" altLang="en-US" cap="none" dirty="0" smtClean="0"/>
              <a:t> </a:t>
            </a:r>
            <a:r>
              <a:rPr lang="en-US" altLang="zh-CN" cap="none" dirty="0" smtClean="0"/>
              <a:t>data.</a:t>
            </a:r>
          </a:p>
          <a:p>
            <a:r>
              <a:rPr lang="en-US" altLang="zh-CN" cap="none" dirty="0" smtClean="0"/>
              <a:t>Based</a:t>
            </a:r>
            <a:r>
              <a:rPr lang="zh-CN" altLang="en-US" cap="none" dirty="0" smtClean="0"/>
              <a:t> </a:t>
            </a:r>
            <a:r>
              <a:rPr lang="en-US" altLang="zh-CN" cap="none" dirty="0" smtClean="0"/>
              <a:t>on</a:t>
            </a:r>
            <a:r>
              <a:rPr lang="zh-CN" altLang="en-US" cap="none" dirty="0" smtClean="0"/>
              <a:t> </a:t>
            </a:r>
            <a:r>
              <a:rPr lang="en-US" altLang="zh-CN" cap="none" dirty="0" smtClean="0"/>
              <a:t>traditional</a:t>
            </a:r>
            <a:r>
              <a:rPr lang="zh-CN" altLang="en-US" cap="none" dirty="0" smtClean="0"/>
              <a:t> </a:t>
            </a:r>
            <a:r>
              <a:rPr lang="en-US" altLang="zh-CN" cap="none" dirty="0" smtClean="0"/>
              <a:t>risk</a:t>
            </a:r>
            <a:r>
              <a:rPr lang="zh-CN" altLang="en-US" cap="none" dirty="0" smtClean="0"/>
              <a:t> </a:t>
            </a:r>
            <a:r>
              <a:rPr lang="en-US" altLang="zh-CN" cap="none" dirty="0" smtClean="0"/>
              <a:t>management</a:t>
            </a:r>
            <a:r>
              <a:rPr lang="zh-CN" altLang="en-US" cap="none" dirty="0" smtClean="0"/>
              <a:t> </a:t>
            </a:r>
            <a:r>
              <a:rPr lang="en-US" altLang="zh-CN" cap="none" dirty="0" smtClean="0"/>
              <a:t>models,</a:t>
            </a:r>
            <a:r>
              <a:rPr lang="zh-CN" altLang="en-US" cap="none" dirty="0" smtClean="0"/>
              <a:t> </a:t>
            </a:r>
            <a:r>
              <a:rPr lang="en-US" altLang="zh-CN" cap="none" dirty="0" smtClean="0"/>
              <a:t>it</a:t>
            </a:r>
            <a:r>
              <a:rPr lang="zh-CN" altLang="en-US" cap="none" dirty="0" smtClean="0"/>
              <a:t> </a:t>
            </a:r>
            <a:r>
              <a:rPr lang="en-US" altLang="zh-CN" cap="none" dirty="0" smtClean="0"/>
              <a:t>is</a:t>
            </a:r>
            <a:r>
              <a:rPr lang="zh-CN" altLang="en-US" cap="none" dirty="0" smtClean="0"/>
              <a:t> </a:t>
            </a:r>
            <a:r>
              <a:rPr lang="en-US" altLang="zh-CN" cap="none" dirty="0" smtClean="0"/>
              <a:t>important</a:t>
            </a:r>
            <a:r>
              <a:rPr lang="zh-CN" altLang="en-US" cap="none" dirty="0" smtClean="0"/>
              <a:t> </a:t>
            </a:r>
            <a:r>
              <a:rPr lang="en-US" altLang="zh-CN" cap="none" dirty="0" smtClean="0"/>
              <a:t>to</a:t>
            </a:r>
            <a:r>
              <a:rPr lang="zh-CN" altLang="en-US" cap="none" dirty="0" smtClean="0"/>
              <a:t> </a:t>
            </a:r>
            <a:r>
              <a:rPr lang="en-US" altLang="zh-CN" cap="none" dirty="0" smtClean="0"/>
              <a:t>account</a:t>
            </a:r>
            <a:r>
              <a:rPr lang="zh-CN" altLang="en-US" cap="none" dirty="0" smtClean="0"/>
              <a:t> </a:t>
            </a:r>
            <a:r>
              <a:rPr lang="en-US" altLang="zh-CN" cap="none" dirty="0" smtClean="0"/>
              <a:t>for</a:t>
            </a:r>
            <a:r>
              <a:rPr lang="zh-CN" altLang="en-US" cap="none" dirty="0" smtClean="0"/>
              <a:t> </a:t>
            </a:r>
            <a:r>
              <a:rPr lang="en-US" altLang="zh-CN" cap="none" dirty="0" smtClean="0"/>
              <a:t>asset</a:t>
            </a:r>
            <a:r>
              <a:rPr lang="zh-CN" altLang="en-US" cap="none" dirty="0" smtClean="0"/>
              <a:t> </a:t>
            </a:r>
            <a:r>
              <a:rPr lang="en-US" altLang="zh-CN" cap="none" dirty="0" smtClean="0"/>
              <a:t>and</a:t>
            </a:r>
            <a:r>
              <a:rPr lang="zh-CN" altLang="en-US" cap="none" dirty="0" smtClean="0"/>
              <a:t> </a:t>
            </a:r>
            <a:r>
              <a:rPr lang="en-US" altLang="zh-CN" cap="none" dirty="0" smtClean="0"/>
              <a:t>funding</a:t>
            </a:r>
            <a:r>
              <a:rPr lang="zh-CN" altLang="en-US" cap="none" dirty="0" smtClean="0"/>
              <a:t> </a:t>
            </a:r>
            <a:r>
              <a:rPr lang="en-US" altLang="zh-CN" cap="none" dirty="0" smtClean="0"/>
              <a:t>liquidity</a:t>
            </a:r>
            <a:r>
              <a:rPr lang="zh-CN" altLang="en-US" cap="none" dirty="0" smtClean="0"/>
              <a:t> </a:t>
            </a:r>
            <a:r>
              <a:rPr lang="en-US" altLang="zh-CN" cap="none" dirty="0" smtClean="0"/>
              <a:t>and</a:t>
            </a:r>
            <a:r>
              <a:rPr lang="zh-CN" altLang="en-US" cap="none" dirty="0" smtClean="0"/>
              <a:t> </a:t>
            </a:r>
            <a:r>
              <a:rPr lang="en-US" altLang="zh-CN" cap="none" dirty="0" smtClean="0"/>
              <a:t>the</a:t>
            </a:r>
            <a:r>
              <a:rPr lang="zh-CN" altLang="en-US" cap="none" dirty="0" smtClean="0"/>
              <a:t> </a:t>
            </a:r>
            <a:r>
              <a:rPr lang="en-US" altLang="zh-CN" cap="none" dirty="0" smtClean="0"/>
              <a:t>price</a:t>
            </a:r>
            <a:r>
              <a:rPr lang="zh-CN" altLang="en-US" cap="none" dirty="0" smtClean="0"/>
              <a:t> </a:t>
            </a:r>
            <a:r>
              <a:rPr lang="en-US" altLang="zh-CN" cap="none" dirty="0" smtClean="0"/>
              <a:t>impact</a:t>
            </a:r>
            <a:r>
              <a:rPr lang="zh-CN" altLang="en-US" cap="none" dirty="0" smtClean="0"/>
              <a:t> </a:t>
            </a:r>
            <a:r>
              <a:rPr lang="en-US" altLang="zh-CN" cap="none" dirty="0" smtClean="0"/>
              <a:t>of</a:t>
            </a:r>
            <a:r>
              <a:rPr lang="zh-CN" altLang="en-US" cap="none" dirty="0" smtClean="0"/>
              <a:t> </a:t>
            </a:r>
            <a:r>
              <a:rPr lang="en-US" altLang="zh-CN" cap="none" dirty="0" smtClean="0"/>
              <a:t>forced</a:t>
            </a:r>
            <a:r>
              <a:rPr lang="zh-CN" altLang="en-US" cap="none" dirty="0" smtClean="0"/>
              <a:t> </a:t>
            </a:r>
            <a:r>
              <a:rPr lang="en-US" altLang="zh-CN" cap="none" dirty="0" smtClean="0"/>
              <a:t>sales.</a:t>
            </a:r>
          </a:p>
          <a:p>
            <a:r>
              <a:rPr lang="en-US" altLang="zh-CN" cap="none" dirty="0" smtClean="0"/>
              <a:t>Make</a:t>
            </a:r>
            <a:r>
              <a:rPr lang="zh-CN" altLang="en-US" cap="none" dirty="0" smtClean="0"/>
              <a:t> </a:t>
            </a:r>
            <a:r>
              <a:rPr lang="en-US" altLang="zh-CN" cap="none" dirty="0" smtClean="0"/>
              <a:t>better</a:t>
            </a:r>
            <a:r>
              <a:rPr lang="zh-CN" altLang="en-US" cap="none" dirty="0" smtClean="0"/>
              <a:t> </a:t>
            </a:r>
            <a:r>
              <a:rPr lang="en-US" altLang="zh-CN" cap="none" dirty="0" smtClean="0"/>
              <a:t>use</a:t>
            </a:r>
            <a:r>
              <a:rPr lang="zh-CN" altLang="en-US" cap="none" dirty="0" smtClean="0"/>
              <a:t> </a:t>
            </a:r>
            <a:r>
              <a:rPr lang="en-US" altLang="zh-CN" cap="none" dirty="0" smtClean="0"/>
              <a:t>of</a:t>
            </a:r>
            <a:r>
              <a:rPr lang="zh-CN" altLang="en-US" cap="none" dirty="0" smtClean="0"/>
              <a:t> </a:t>
            </a:r>
            <a:r>
              <a:rPr lang="en-US" altLang="zh-CN" cap="none" dirty="0" smtClean="0"/>
              <a:t>stress</a:t>
            </a:r>
            <a:r>
              <a:rPr lang="zh-CN" altLang="en-US" cap="none" dirty="0" smtClean="0"/>
              <a:t> </a:t>
            </a:r>
            <a:r>
              <a:rPr lang="en-US" altLang="zh-CN" cap="none" dirty="0" smtClean="0"/>
              <a:t>testing.</a:t>
            </a:r>
            <a:r>
              <a:rPr lang="zh-CN" altLang="en-US" cap="none" dirty="0" smtClean="0"/>
              <a:t> </a:t>
            </a:r>
            <a:r>
              <a:rPr lang="en-US" altLang="zh-CN" cap="none" dirty="0" smtClean="0"/>
              <a:t>Look</a:t>
            </a:r>
            <a:r>
              <a:rPr lang="zh-CN" altLang="en-US" cap="none" dirty="0" smtClean="0"/>
              <a:t> </a:t>
            </a:r>
            <a:r>
              <a:rPr lang="en-US" altLang="zh-CN" cap="none" dirty="0" smtClean="0"/>
              <a:t>at</a:t>
            </a:r>
            <a:r>
              <a:rPr lang="zh-CN" altLang="en-US" cap="none" dirty="0" smtClean="0"/>
              <a:t> </a:t>
            </a:r>
            <a:r>
              <a:rPr lang="en-US" altLang="zh-CN" cap="none" dirty="0" smtClean="0"/>
              <a:t>worst-case</a:t>
            </a:r>
            <a:r>
              <a:rPr lang="zh-CN" altLang="en-US" cap="none" dirty="0" smtClean="0"/>
              <a:t> </a:t>
            </a:r>
            <a:r>
              <a:rPr lang="en-US" altLang="zh-CN" cap="none" dirty="0" smtClean="0"/>
              <a:t>scenarios.</a:t>
            </a:r>
          </a:p>
        </p:txBody>
      </p:sp>
    </p:spTree>
    <p:extLst>
      <p:ext uri="{BB962C8B-B14F-4D97-AF65-F5344CB8AC3E}">
        <p14:creationId xmlns:p14="http://schemas.microsoft.com/office/powerpoint/2010/main" val="1913326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a:t>What</a:t>
            </a:r>
            <a:r>
              <a:rPr lang="zh-CN" altLang="en-US" cap="none" dirty="0"/>
              <a:t> </a:t>
            </a:r>
            <a:r>
              <a:rPr lang="en-US" altLang="zh-CN" cap="none" dirty="0"/>
              <a:t>We</a:t>
            </a:r>
            <a:r>
              <a:rPr lang="zh-CN" altLang="en-US" cap="none" dirty="0"/>
              <a:t> </a:t>
            </a:r>
            <a:r>
              <a:rPr lang="en-US" altLang="zh-CN" cap="none" dirty="0"/>
              <a:t>Learned</a:t>
            </a:r>
            <a:r>
              <a:rPr lang="zh-CN" altLang="en-US" cap="none" dirty="0"/>
              <a:t> </a:t>
            </a:r>
            <a:r>
              <a:rPr lang="en-US" altLang="zh-CN" cap="none" dirty="0"/>
              <a:t>From</a:t>
            </a:r>
            <a:r>
              <a:rPr lang="zh-CN" altLang="en-US" cap="none" dirty="0"/>
              <a:t> </a:t>
            </a:r>
            <a:r>
              <a:rPr lang="en-US" altLang="zh-CN" cap="none" dirty="0"/>
              <a:t>LTCM</a:t>
            </a:r>
            <a:endParaRPr lang="en-US" dirty="0"/>
          </a:p>
        </p:txBody>
      </p:sp>
      <p:sp>
        <p:nvSpPr>
          <p:cNvPr id="3" name="Content Placeholder 2"/>
          <p:cNvSpPr>
            <a:spLocks noGrp="1"/>
          </p:cNvSpPr>
          <p:nvPr>
            <p:ph sz="quarter" idx="13"/>
          </p:nvPr>
        </p:nvSpPr>
        <p:spPr/>
        <p:txBody>
          <a:bodyPr/>
          <a:lstStyle/>
          <a:p>
            <a:r>
              <a:rPr lang="en-US" altLang="zh-CN" cap="none" dirty="0"/>
              <a:t>About</a:t>
            </a:r>
            <a:r>
              <a:rPr lang="zh-CN" altLang="en-US" cap="none" dirty="0"/>
              <a:t> </a:t>
            </a:r>
            <a:r>
              <a:rPr lang="en-US" altLang="zh-CN" cap="none" dirty="0"/>
              <a:t>convergence-arbitrage</a:t>
            </a:r>
            <a:r>
              <a:rPr lang="zh-CN" altLang="en-US" cap="none" dirty="0"/>
              <a:t> </a:t>
            </a:r>
            <a:r>
              <a:rPr lang="en-US" altLang="zh-CN" cap="none" dirty="0"/>
              <a:t>strategies:</a:t>
            </a:r>
            <a:r>
              <a:rPr lang="zh-CN" altLang="en-US" cap="none" dirty="0"/>
              <a:t> </a:t>
            </a:r>
            <a:endParaRPr lang="en-US" altLang="zh-CN" cap="none" dirty="0"/>
          </a:p>
          <a:p>
            <a:pPr marL="0" indent="0">
              <a:buNone/>
            </a:pPr>
            <a:r>
              <a:rPr lang="en-US" altLang="zh-CN" cap="none" dirty="0"/>
              <a:t>---the</a:t>
            </a:r>
            <a:r>
              <a:rPr lang="zh-CN" altLang="en-US" cap="none" dirty="0"/>
              <a:t> </a:t>
            </a:r>
            <a:r>
              <a:rPr lang="en-US" altLang="zh-CN" cap="none" dirty="0"/>
              <a:t>strategy</a:t>
            </a:r>
            <a:r>
              <a:rPr lang="zh-CN" altLang="en-US" cap="none" dirty="0"/>
              <a:t> </a:t>
            </a:r>
            <a:r>
              <a:rPr lang="en-US" altLang="zh-CN" cap="none" dirty="0"/>
              <a:t>is</a:t>
            </a:r>
            <a:r>
              <a:rPr lang="zh-CN" altLang="en-US" cap="none" dirty="0"/>
              <a:t> </a:t>
            </a:r>
            <a:r>
              <a:rPr lang="en-US" altLang="zh-CN" cap="none" dirty="0"/>
              <a:t>fundamentally</a:t>
            </a:r>
            <a:r>
              <a:rPr lang="zh-CN" altLang="en-US" cap="none" dirty="0"/>
              <a:t> </a:t>
            </a:r>
            <a:r>
              <a:rPr lang="en-US" altLang="zh-CN" cap="none" dirty="0"/>
              <a:t>sound</a:t>
            </a:r>
            <a:r>
              <a:rPr lang="zh-CN" altLang="en-US" cap="none" dirty="0"/>
              <a:t> </a:t>
            </a:r>
            <a:r>
              <a:rPr lang="en-US" altLang="zh-CN" cap="none" dirty="0"/>
              <a:t>and</a:t>
            </a:r>
            <a:r>
              <a:rPr lang="zh-CN" altLang="en-US" cap="none" dirty="0"/>
              <a:t> </a:t>
            </a:r>
            <a:r>
              <a:rPr lang="en-US" altLang="zh-CN" cap="none" dirty="0"/>
              <a:t>that</a:t>
            </a:r>
            <a:r>
              <a:rPr lang="zh-CN" altLang="en-US" cap="none" dirty="0"/>
              <a:t> </a:t>
            </a:r>
            <a:r>
              <a:rPr lang="en-US" altLang="zh-CN" cap="none" dirty="0"/>
              <a:t>the</a:t>
            </a:r>
            <a:r>
              <a:rPr lang="zh-CN" altLang="en-US" cap="none" dirty="0"/>
              <a:t> </a:t>
            </a:r>
            <a:r>
              <a:rPr lang="en-US" altLang="zh-CN" cap="none" dirty="0"/>
              <a:t>events</a:t>
            </a:r>
            <a:r>
              <a:rPr lang="zh-CN" altLang="en-US" cap="none" dirty="0"/>
              <a:t> </a:t>
            </a:r>
            <a:r>
              <a:rPr lang="en-US" altLang="zh-CN" cap="none" dirty="0"/>
              <a:t>of</a:t>
            </a:r>
            <a:r>
              <a:rPr lang="zh-CN" altLang="en-US" cap="none" dirty="0"/>
              <a:t> </a:t>
            </a:r>
            <a:r>
              <a:rPr lang="en-US" altLang="zh-CN" cap="none" dirty="0"/>
              <a:t>1998</a:t>
            </a:r>
            <a:r>
              <a:rPr lang="zh-CN" altLang="en-US" cap="none" dirty="0"/>
              <a:t> </a:t>
            </a:r>
            <a:r>
              <a:rPr lang="en-US" altLang="zh-CN" cap="none" dirty="0"/>
              <a:t>was</a:t>
            </a:r>
            <a:r>
              <a:rPr lang="zh-CN" altLang="en-US" cap="none" dirty="0"/>
              <a:t> </a:t>
            </a:r>
            <a:r>
              <a:rPr lang="en-US" altLang="zh-CN" cap="none" dirty="0"/>
              <a:t>so</a:t>
            </a:r>
            <a:r>
              <a:rPr lang="zh-CN" altLang="en-US" cap="none" dirty="0"/>
              <a:t> </a:t>
            </a:r>
            <a:r>
              <a:rPr lang="en-US" altLang="zh-CN" cap="none" dirty="0"/>
              <a:t>unusual</a:t>
            </a:r>
            <a:r>
              <a:rPr lang="zh-CN" altLang="en-US" cap="none" dirty="0"/>
              <a:t> </a:t>
            </a:r>
            <a:r>
              <a:rPr lang="en-US" altLang="zh-CN" cap="none" dirty="0"/>
              <a:t>so</a:t>
            </a:r>
            <a:r>
              <a:rPr lang="zh-CN" altLang="en-US" cap="none" dirty="0"/>
              <a:t> </a:t>
            </a:r>
            <a:r>
              <a:rPr lang="en-US" altLang="zh-CN" cap="none" dirty="0"/>
              <a:t>as</a:t>
            </a:r>
            <a:r>
              <a:rPr lang="zh-CN" altLang="en-US" cap="none" dirty="0"/>
              <a:t> </a:t>
            </a:r>
            <a:r>
              <a:rPr lang="en-US" altLang="zh-CN" cap="none" dirty="0"/>
              <a:t>to</a:t>
            </a:r>
            <a:r>
              <a:rPr lang="zh-CN" altLang="en-US" cap="none" dirty="0"/>
              <a:t> </a:t>
            </a:r>
            <a:r>
              <a:rPr lang="en-US" altLang="zh-CN" cap="none" dirty="0"/>
              <a:t>be</a:t>
            </a:r>
            <a:r>
              <a:rPr lang="zh-CN" altLang="en-US" cap="none" dirty="0"/>
              <a:t> </a:t>
            </a:r>
            <a:r>
              <a:rPr lang="en-US" altLang="zh-CN" cap="none" dirty="0"/>
              <a:t>impossible</a:t>
            </a:r>
            <a:r>
              <a:rPr lang="zh-CN" altLang="en-US" cap="none" dirty="0"/>
              <a:t> </a:t>
            </a:r>
            <a:r>
              <a:rPr lang="en-US" altLang="zh-CN" cap="none" dirty="0"/>
              <a:t>to</a:t>
            </a:r>
            <a:r>
              <a:rPr lang="zh-CN" altLang="en-US" cap="none" dirty="0"/>
              <a:t> </a:t>
            </a:r>
            <a:r>
              <a:rPr lang="en-US" altLang="zh-CN" cap="none" dirty="0"/>
              <a:t>forecast.</a:t>
            </a:r>
            <a:r>
              <a:rPr lang="zh-CN" altLang="en-US" cap="none" dirty="0"/>
              <a:t> </a:t>
            </a:r>
            <a:r>
              <a:rPr lang="en-US" altLang="zh-CN" cap="none" dirty="0"/>
              <a:t>These</a:t>
            </a:r>
            <a:r>
              <a:rPr lang="zh-CN" altLang="en-US" cap="none" dirty="0"/>
              <a:t> </a:t>
            </a:r>
            <a:r>
              <a:rPr lang="en-US" altLang="zh-CN" cap="none" dirty="0"/>
              <a:t>events</a:t>
            </a:r>
            <a:r>
              <a:rPr lang="zh-CN" altLang="en-US" cap="none" dirty="0"/>
              <a:t> </a:t>
            </a:r>
            <a:r>
              <a:rPr lang="en-US" altLang="zh-CN" cap="none" dirty="0"/>
              <a:t>are</a:t>
            </a:r>
            <a:r>
              <a:rPr lang="zh-CN" altLang="en-US" cap="none" dirty="0"/>
              <a:t> </a:t>
            </a:r>
            <a:r>
              <a:rPr lang="en-US" altLang="zh-CN" cap="none" dirty="0"/>
              <a:t>not</a:t>
            </a:r>
            <a:r>
              <a:rPr lang="zh-CN" altLang="en-US" cap="none" dirty="0"/>
              <a:t> </a:t>
            </a:r>
            <a:r>
              <a:rPr lang="en-US" altLang="zh-CN" cap="none" dirty="0"/>
              <a:t>likely</a:t>
            </a:r>
            <a:r>
              <a:rPr lang="zh-CN" altLang="en-US" cap="none" dirty="0"/>
              <a:t> </a:t>
            </a:r>
            <a:r>
              <a:rPr lang="en-US" altLang="zh-CN" cap="none" dirty="0"/>
              <a:t>to</a:t>
            </a:r>
            <a:r>
              <a:rPr lang="zh-CN" altLang="en-US" cap="none" dirty="0"/>
              <a:t> </a:t>
            </a:r>
            <a:r>
              <a:rPr lang="en-US" altLang="zh-CN" cap="none" dirty="0"/>
              <a:t>happen</a:t>
            </a:r>
            <a:r>
              <a:rPr lang="zh-CN" altLang="en-US" cap="none" dirty="0"/>
              <a:t> </a:t>
            </a:r>
            <a:r>
              <a:rPr lang="en-US" altLang="zh-CN" cap="none" dirty="0"/>
              <a:t>again.</a:t>
            </a:r>
          </a:p>
          <a:p>
            <a:pPr marL="0" indent="0">
              <a:buNone/>
            </a:pPr>
            <a:r>
              <a:rPr lang="en-US" altLang="zh-CN" cap="none" dirty="0"/>
              <a:t>---these</a:t>
            </a:r>
            <a:r>
              <a:rPr lang="zh-CN" altLang="en-US" cap="none" dirty="0"/>
              <a:t> </a:t>
            </a:r>
            <a:r>
              <a:rPr lang="en-US" altLang="zh-CN" cap="none" dirty="0"/>
              <a:t>strategies</a:t>
            </a:r>
            <a:r>
              <a:rPr lang="zh-CN" altLang="en-US" cap="none" dirty="0"/>
              <a:t> </a:t>
            </a:r>
            <a:r>
              <a:rPr lang="en-US" altLang="zh-CN" cap="none" dirty="0"/>
              <a:t>are</a:t>
            </a:r>
            <a:r>
              <a:rPr lang="zh-CN" altLang="en-US" cap="none" dirty="0"/>
              <a:t> </a:t>
            </a:r>
            <a:r>
              <a:rPr lang="en-US" altLang="zh-CN" cap="none" dirty="0"/>
              <a:t>actually</a:t>
            </a:r>
            <a:r>
              <a:rPr lang="zh-CN" altLang="en-US" cap="none" dirty="0"/>
              <a:t> </a:t>
            </a:r>
            <a:r>
              <a:rPr lang="en-US" altLang="zh-CN" cap="none" dirty="0"/>
              <a:t>designed</a:t>
            </a:r>
            <a:r>
              <a:rPr lang="zh-CN" altLang="en-US" cap="none" dirty="0"/>
              <a:t> </a:t>
            </a:r>
            <a:r>
              <a:rPr lang="en-US" altLang="zh-CN" cap="none" dirty="0"/>
              <a:t>to</a:t>
            </a:r>
            <a:r>
              <a:rPr lang="zh-CN" altLang="en-US" cap="none" dirty="0"/>
              <a:t> </a:t>
            </a:r>
            <a:r>
              <a:rPr lang="en-US" altLang="zh-CN" cap="none" dirty="0"/>
              <a:t>take</a:t>
            </a:r>
            <a:r>
              <a:rPr lang="zh-CN" altLang="en-US" cap="none" dirty="0"/>
              <a:t> </a:t>
            </a:r>
            <a:r>
              <a:rPr lang="en-US" altLang="zh-CN" cap="none" dirty="0"/>
              <a:t>a</a:t>
            </a:r>
            <a:r>
              <a:rPr lang="zh-CN" altLang="en-US" cap="none" dirty="0"/>
              <a:t> </a:t>
            </a:r>
            <a:r>
              <a:rPr lang="en-US" altLang="zh-CN" cap="none" dirty="0"/>
              <a:t>big</a:t>
            </a:r>
            <a:r>
              <a:rPr lang="zh-CN" altLang="en-US" cap="none" dirty="0"/>
              <a:t> </a:t>
            </a:r>
            <a:r>
              <a:rPr lang="en-US" altLang="zh-CN" cap="none" dirty="0"/>
              <a:t>loss</a:t>
            </a:r>
            <a:r>
              <a:rPr lang="zh-CN" altLang="en-US" cap="none" dirty="0"/>
              <a:t> </a:t>
            </a:r>
            <a:r>
              <a:rPr lang="en-US" altLang="zh-CN" cap="none" dirty="0"/>
              <a:t>once</a:t>
            </a:r>
            <a:r>
              <a:rPr lang="zh-CN" altLang="en-US" cap="none" dirty="0"/>
              <a:t> </a:t>
            </a:r>
            <a:r>
              <a:rPr lang="en-US" altLang="zh-CN" cap="none" dirty="0"/>
              <a:t>in</a:t>
            </a:r>
            <a:r>
              <a:rPr lang="zh-CN" altLang="en-US" cap="none" dirty="0"/>
              <a:t> </a:t>
            </a:r>
            <a:r>
              <a:rPr lang="en-US" altLang="zh-CN" cap="none" dirty="0"/>
              <a:t>a</a:t>
            </a:r>
            <a:r>
              <a:rPr lang="zh-CN" altLang="en-US" cap="none" dirty="0"/>
              <a:t> </a:t>
            </a:r>
            <a:r>
              <a:rPr lang="en-US" altLang="zh-CN" cap="none" dirty="0"/>
              <a:t>while,</a:t>
            </a:r>
            <a:r>
              <a:rPr lang="zh-CN" altLang="en-US" cap="none" dirty="0"/>
              <a:t> </a:t>
            </a:r>
            <a:r>
              <a:rPr lang="en-US" altLang="zh-CN" cap="none" dirty="0"/>
              <a:t>like</a:t>
            </a:r>
            <a:r>
              <a:rPr lang="zh-CN" altLang="en-US" cap="none" dirty="0"/>
              <a:t> </a:t>
            </a:r>
            <a:r>
              <a:rPr lang="en-US" altLang="zh-CN" cap="none" dirty="0"/>
              <a:t>a</a:t>
            </a:r>
            <a:r>
              <a:rPr lang="zh-CN" altLang="en-US" cap="none" dirty="0"/>
              <a:t> </a:t>
            </a:r>
            <a:r>
              <a:rPr lang="en-US" altLang="zh-CN" cap="none" dirty="0"/>
              <a:t>short</a:t>
            </a:r>
            <a:r>
              <a:rPr lang="zh-CN" altLang="en-US" cap="none" dirty="0"/>
              <a:t> </a:t>
            </a:r>
            <a:r>
              <a:rPr lang="en-US" altLang="zh-CN" cap="none" dirty="0"/>
              <a:t>position</a:t>
            </a:r>
            <a:r>
              <a:rPr lang="zh-CN" altLang="en-US" cap="none" dirty="0"/>
              <a:t> </a:t>
            </a:r>
            <a:r>
              <a:rPr lang="en-US" altLang="zh-CN" cap="none" dirty="0"/>
              <a:t>in</a:t>
            </a:r>
            <a:r>
              <a:rPr lang="zh-CN" altLang="en-US" cap="none" dirty="0"/>
              <a:t> </a:t>
            </a:r>
            <a:r>
              <a:rPr lang="en-US" altLang="zh-CN" cap="none" dirty="0"/>
              <a:t>an</a:t>
            </a:r>
            <a:r>
              <a:rPr lang="zh-CN" altLang="en-US" cap="none" dirty="0"/>
              <a:t> </a:t>
            </a:r>
            <a:r>
              <a:rPr lang="en-US" altLang="zh-CN" cap="none" dirty="0"/>
              <a:t>option.</a:t>
            </a:r>
            <a:r>
              <a:rPr lang="zh-CN" altLang="en-US" cap="none" dirty="0"/>
              <a:t> </a:t>
            </a:r>
            <a:r>
              <a:rPr lang="en-US" altLang="zh-CN" cap="none" dirty="0" smtClean="0"/>
              <a:t>They</a:t>
            </a:r>
            <a:r>
              <a:rPr lang="zh-CN" altLang="en-US" cap="none" dirty="0" smtClean="0"/>
              <a:t> </a:t>
            </a:r>
            <a:r>
              <a:rPr lang="en-US" altLang="zh-CN" cap="none" dirty="0" smtClean="0"/>
              <a:t>induced</a:t>
            </a:r>
            <a:r>
              <a:rPr lang="zh-CN" altLang="en-US" cap="none" dirty="0" smtClean="0"/>
              <a:t> </a:t>
            </a:r>
            <a:r>
              <a:rPr lang="en-US" altLang="zh-CN" cap="none" dirty="0" smtClean="0"/>
              <a:t>the</a:t>
            </a:r>
            <a:r>
              <a:rPr lang="zh-CN" altLang="en-US" cap="none" dirty="0" smtClean="0"/>
              <a:t> </a:t>
            </a:r>
            <a:r>
              <a:rPr lang="en-US" altLang="zh-CN" cap="none" dirty="0" smtClean="0"/>
              <a:t>fund</a:t>
            </a:r>
            <a:r>
              <a:rPr lang="zh-CN" altLang="en-US" cap="none" dirty="0" smtClean="0"/>
              <a:t> </a:t>
            </a:r>
            <a:r>
              <a:rPr lang="en-US" altLang="zh-CN" cap="none" dirty="0" smtClean="0"/>
              <a:t>to</a:t>
            </a:r>
            <a:r>
              <a:rPr lang="zh-CN" altLang="en-US" cap="none" dirty="0" smtClean="0"/>
              <a:t> </a:t>
            </a:r>
            <a:r>
              <a:rPr lang="en-US" altLang="zh-CN" cap="none" dirty="0" smtClean="0"/>
              <a:t>make</a:t>
            </a:r>
            <a:r>
              <a:rPr lang="zh-CN" altLang="en-US" cap="none" dirty="0" smtClean="0"/>
              <a:t> </a:t>
            </a:r>
            <a:r>
              <a:rPr lang="en-US" altLang="zh-CN" cap="none" dirty="0" smtClean="0"/>
              <a:t>undiversified</a:t>
            </a:r>
            <a:r>
              <a:rPr lang="zh-CN" altLang="en-US" cap="none" dirty="0" smtClean="0"/>
              <a:t> </a:t>
            </a:r>
            <a:r>
              <a:rPr lang="en-US" altLang="zh-CN" cap="none" dirty="0" smtClean="0"/>
              <a:t>and</a:t>
            </a:r>
            <a:r>
              <a:rPr lang="zh-CN" altLang="en-US" cap="none" dirty="0" smtClean="0"/>
              <a:t> </a:t>
            </a:r>
            <a:r>
              <a:rPr lang="en-US" altLang="zh-CN" cap="none" dirty="0" smtClean="0"/>
              <a:t>highly</a:t>
            </a:r>
            <a:r>
              <a:rPr lang="zh-CN" altLang="en-US" cap="none" dirty="0" smtClean="0"/>
              <a:t> </a:t>
            </a:r>
            <a:r>
              <a:rPr lang="en-US" altLang="zh-CN" cap="none" dirty="0" smtClean="0"/>
              <a:t>leveraged</a:t>
            </a:r>
            <a:r>
              <a:rPr lang="zh-CN" altLang="en-US" cap="none" dirty="0" smtClean="0"/>
              <a:t> </a:t>
            </a:r>
            <a:r>
              <a:rPr lang="en-US" altLang="zh-CN" cap="none" dirty="0" smtClean="0"/>
              <a:t>bets</a:t>
            </a:r>
            <a:r>
              <a:rPr lang="zh-CN" altLang="en-US" cap="none" dirty="0" smtClean="0"/>
              <a:t> </a:t>
            </a:r>
            <a:r>
              <a:rPr lang="en-US" altLang="zh-CN" cap="none" dirty="0" smtClean="0"/>
              <a:t>on</a:t>
            </a:r>
            <a:r>
              <a:rPr lang="zh-CN" altLang="en-US" cap="none" dirty="0" smtClean="0"/>
              <a:t> </a:t>
            </a:r>
            <a:r>
              <a:rPr lang="en-US" altLang="zh-CN" cap="none" dirty="0" smtClean="0"/>
              <a:t>more</a:t>
            </a:r>
            <a:r>
              <a:rPr lang="zh-CN" altLang="en-US" cap="none" dirty="0" smtClean="0"/>
              <a:t> </a:t>
            </a:r>
            <a:r>
              <a:rPr lang="en-US" altLang="zh-CN" cap="none" dirty="0" smtClean="0"/>
              <a:t>subtle</a:t>
            </a:r>
            <a:r>
              <a:rPr lang="zh-CN" altLang="en-US" cap="none" dirty="0" smtClean="0"/>
              <a:t> </a:t>
            </a:r>
            <a:r>
              <a:rPr lang="en-US" altLang="zh-CN" cap="none" dirty="0" smtClean="0"/>
              <a:t>risks</a:t>
            </a:r>
            <a:r>
              <a:rPr lang="zh-CN" altLang="en-US" cap="none" dirty="0" smtClean="0"/>
              <a:t> </a:t>
            </a:r>
            <a:r>
              <a:rPr lang="en-US" altLang="zh-CN" cap="none" dirty="0" smtClean="0"/>
              <a:t>such</a:t>
            </a:r>
            <a:r>
              <a:rPr lang="zh-CN" altLang="en-US" cap="none" dirty="0" smtClean="0"/>
              <a:t> </a:t>
            </a:r>
            <a:r>
              <a:rPr lang="en-US" altLang="zh-CN" cap="none" dirty="0" smtClean="0"/>
              <a:t>as</a:t>
            </a:r>
            <a:r>
              <a:rPr lang="zh-CN" altLang="en-US" cap="none" dirty="0" smtClean="0"/>
              <a:t> </a:t>
            </a:r>
            <a:r>
              <a:rPr lang="en-US" altLang="zh-CN" cap="none" dirty="0" smtClean="0"/>
              <a:t>credit</a:t>
            </a:r>
            <a:r>
              <a:rPr lang="zh-CN" altLang="en-US" cap="none" dirty="0" smtClean="0"/>
              <a:t> </a:t>
            </a:r>
            <a:r>
              <a:rPr lang="en-US" altLang="zh-CN" cap="none" dirty="0" smtClean="0"/>
              <a:t>risks,</a:t>
            </a:r>
            <a:r>
              <a:rPr lang="zh-CN" altLang="en-US" cap="none" dirty="0" smtClean="0"/>
              <a:t> </a:t>
            </a:r>
            <a:r>
              <a:rPr lang="en-US" altLang="zh-CN" cap="none" dirty="0" smtClean="0"/>
              <a:t>political</a:t>
            </a:r>
            <a:r>
              <a:rPr lang="zh-CN" altLang="en-US" cap="none" dirty="0" smtClean="0"/>
              <a:t> </a:t>
            </a:r>
            <a:r>
              <a:rPr lang="en-US" altLang="zh-CN" cap="none" dirty="0" smtClean="0"/>
              <a:t>risks</a:t>
            </a:r>
            <a:r>
              <a:rPr lang="zh-CN" altLang="en-US" cap="none" dirty="0" smtClean="0"/>
              <a:t> </a:t>
            </a:r>
            <a:r>
              <a:rPr lang="en-US" altLang="zh-CN" cap="none" dirty="0" smtClean="0"/>
              <a:t>or</a:t>
            </a:r>
            <a:r>
              <a:rPr lang="zh-CN" altLang="en-US" cap="none" dirty="0" smtClean="0"/>
              <a:t> </a:t>
            </a:r>
            <a:r>
              <a:rPr lang="en-US" altLang="zh-CN" cap="none" dirty="0" smtClean="0"/>
              <a:t>market</a:t>
            </a:r>
            <a:r>
              <a:rPr lang="zh-CN" altLang="en-US" cap="none" dirty="0" smtClean="0"/>
              <a:t> </a:t>
            </a:r>
            <a:r>
              <a:rPr lang="en-US" altLang="zh-CN" cap="none" dirty="0" smtClean="0"/>
              <a:t>disruptions.</a:t>
            </a:r>
            <a:r>
              <a:rPr lang="zh-CN" altLang="en-US" cap="none" dirty="0" smtClean="0"/>
              <a:t> </a:t>
            </a:r>
            <a:r>
              <a:rPr lang="en-US" altLang="zh-CN" cap="none" dirty="0" smtClean="0"/>
              <a:t>Such</a:t>
            </a:r>
            <a:r>
              <a:rPr lang="zh-CN" altLang="en-US" cap="none" dirty="0" smtClean="0"/>
              <a:t> </a:t>
            </a:r>
            <a:r>
              <a:rPr lang="en-US" altLang="zh-CN" cap="none" dirty="0"/>
              <a:t>strategies</a:t>
            </a:r>
            <a:r>
              <a:rPr lang="zh-CN" altLang="en-US" cap="none" dirty="0"/>
              <a:t> </a:t>
            </a:r>
            <a:r>
              <a:rPr lang="en-US" altLang="zh-CN" cap="none" dirty="0"/>
              <a:t>are</a:t>
            </a:r>
            <a:r>
              <a:rPr lang="zh-CN" altLang="en-US" cap="none" dirty="0"/>
              <a:t> </a:t>
            </a:r>
            <a:r>
              <a:rPr lang="en-US" altLang="zh-CN" cap="none" dirty="0"/>
              <a:t>fundamentally</a:t>
            </a:r>
            <a:r>
              <a:rPr lang="zh-CN" altLang="en-US" cap="none" dirty="0"/>
              <a:t> </a:t>
            </a:r>
            <a:r>
              <a:rPr lang="en-US" altLang="zh-CN" cap="none" dirty="0"/>
              <a:t>dangerous</a:t>
            </a:r>
            <a:r>
              <a:rPr lang="zh-CN" altLang="en-US" cap="none" dirty="0"/>
              <a:t> </a:t>
            </a:r>
            <a:r>
              <a:rPr lang="en-US" altLang="zh-CN" cap="none" dirty="0"/>
              <a:t>and</a:t>
            </a:r>
            <a:r>
              <a:rPr lang="zh-CN" altLang="en-US" cap="none" dirty="0"/>
              <a:t> </a:t>
            </a:r>
            <a:r>
              <a:rPr lang="en-US" altLang="zh-CN" cap="none" dirty="0"/>
              <a:t>much</a:t>
            </a:r>
            <a:r>
              <a:rPr lang="zh-CN" altLang="en-US" cap="none" dirty="0"/>
              <a:t> </a:t>
            </a:r>
            <a:r>
              <a:rPr lang="en-US" altLang="zh-CN" cap="none" dirty="0"/>
              <a:t>riskier</a:t>
            </a:r>
            <a:r>
              <a:rPr lang="zh-CN" altLang="en-US" cap="none" dirty="0"/>
              <a:t> </a:t>
            </a:r>
            <a:r>
              <a:rPr lang="en-US" altLang="zh-CN" cap="none" dirty="0"/>
              <a:t>than</a:t>
            </a:r>
            <a:r>
              <a:rPr lang="zh-CN" altLang="en-US" cap="none" dirty="0"/>
              <a:t> </a:t>
            </a:r>
            <a:r>
              <a:rPr lang="en-US" altLang="zh-CN" cap="none" dirty="0"/>
              <a:t>measured</a:t>
            </a:r>
            <a:r>
              <a:rPr lang="zh-CN" altLang="en-US" cap="none" dirty="0"/>
              <a:t> </a:t>
            </a:r>
            <a:r>
              <a:rPr lang="en-US" altLang="zh-CN" cap="none" dirty="0"/>
              <a:t>by</a:t>
            </a:r>
            <a:r>
              <a:rPr lang="zh-CN" altLang="en-US" cap="none" dirty="0"/>
              <a:t> </a:t>
            </a:r>
            <a:r>
              <a:rPr lang="en-US" altLang="zh-CN" cap="none" dirty="0"/>
              <a:t>traditional</a:t>
            </a:r>
            <a:r>
              <a:rPr lang="zh-CN" altLang="en-US" cap="none" dirty="0"/>
              <a:t> </a:t>
            </a:r>
            <a:r>
              <a:rPr lang="en-US" altLang="zh-CN" cap="none" dirty="0"/>
              <a:t>risk</a:t>
            </a:r>
            <a:r>
              <a:rPr lang="zh-CN" altLang="en-US" cap="none" dirty="0"/>
              <a:t> </a:t>
            </a:r>
            <a:r>
              <a:rPr lang="en-US" altLang="zh-CN" cap="none" dirty="0"/>
              <a:t>management</a:t>
            </a:r>
            <a:r>
              <a:rPr lang="zh-CN" altLang="en-US" cap="none" dirty="0"/>
              <a:t> </a:t>
            </a:r>
            <a:r>
              <a:rPr lang="en-US" altLang="zh-CN" cap="none" dirty="0"/>
              <a:t>systems.</a:t>
            </a:r>
            <a:endParaRPr lang="en-US" cap="none" dirty="0"/>
          </a:p>
          <a:p>
            <a:endParaRPr lang="en-US" dirty="0"/>
          </a:p>
        </p:txBody>
      </p:sp>
    </p:spTree>
    <p:extLst>
      <p:ext uri="{BB962C8B-B14F-4D97-AF65-F5344CB8AC3E}">
        <p14:creationId xmlns:p14="http://schemas.microsoft.com/office/powerpoint/2010/main" val="1676719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smtClean="0"/>
              <a:t>My</a:t>
            </a:r>
            <a:r>
              <a:rPr lang="zh-CN" altLang="en-US" cap="none" dirty="0" smtClean="0"/>
              <a:t> </a:t>
            </a:r>
            <a:r>
              <a:rPr lang="en-US" altLang="zh-CN" cap="none" dirty="0" smtClean="0"/>
              <a:t>Opinions</a:t>
            </a:r>
            <a:endParaRPr lang="en-US" cap="none" dirty="0"/>
          </a:p>
        </p:txBody>
      </p:sp>
      <p:sp>
        <p:nvSpPr>
          <p:cNvPr id="3" name="Content Placeholder 2"/>
          <p:cNvSpPr>
            <a:spLocks noGrp="1"/>
          </p:cNvSpPr>
          <p:nvPr>
            <p:ph sz="quarter" idx="13"/>
          </p:nvPr>
        </p:nvSpPr>
        <p:spPr/>
        <p:txBody>
          <a:bodyPr/>
          <a:lstStyle/>
          <a:p>
            <a:r>
              <a:rPr lang="en-US" altLang="zh-CN" cap="none" dirty="0" smtClean="0"/>
              <a:t>Pros:</a:t>
            </a:r>
          </a:p>
          <a:p>
            <a:pPr marL="0" indent="0">
              <a:buNone/>
            </a:pPr>
            <a:r>
              <a:rPr lang="en-US" altLang="zh-CN" cap="none" dirty="0" smtClean="0"/>
              <a:t>A</a:t>
            </a:r>
            <a:r>
              <a:rPr lang="zh-CN" altLang="en-US" cap="none" dirty="0" smtClean="0"/>
              <a:t> </a:t>
            </a:r>
            <a:r>
              <a:rPr lang="en-US" altLang="zh-CN" cap="none" dirty="0" smtClean="0"/>
              <a:t>detailed</a:t>
            </a:r>
            <a:r>
              <a:rPr lang="zh-CN" altLang="en-US" cap="none" dirty="0" smtClean="0"/>
              <a:t> </a:t>
            </a:r>
            <a:r>
              <a:rPr lang="en-US" altLang="zh-CN" cap="none" dirty="0" smtClean="0"/>
              <a:t>description</a:t>
            </a:r>
            <a:r>
              <a:rPr lang="zh-CN" altLang="en-US" cap="none" dirty="0" smtClean="0"/>
              <a:t> </a:t>
            </a:r>
            <a:r>
              <a:rPr lang="en-US" altLang="zh-CN" cap="none" dirty="0" smtClean="0"/>
              <a:t>of</a:t>
            </a:r>
            <a:r>
              <a:rPr lang="zh-CN" altLang="en-US" cap="none" dirty="0" smtClean="0"/>
              <a:t> </a:t>
            </a:r>
            <a:r>
              <a:rPr lang="en-US" altLang="zh-CN" cap="none" dirty="0" smtClean="0"/>
              <a:t>the</a:t>
            </a:r>
            <a:r>
              <a:rPr lang="zh-CN" altLang="en-US" cap="none" dirty="0" smtClean="0"/>
              <a:t> </a:t>
            </a:r>
            <a:r>
              <a:rPr lang="en-US" altLang="zh-CN" cap="none" dirty="0" smtClean="0"/>
              <a:t>LTCM</a:t>
            </a:r>
            <a:r>
              <a:rPr lang="zh-CN" altLang="en-US" cap="none" dirty="0" smtClean="0"/>
              <a:t> </a:t>
            </a:r>
            <a:r>
              <a:rPr lang="en-US" altLang="zh-CN" cap="none" dirty="0" smtClean="0"/>
              <a:t>crisis</a:t>
            </a:r>
          </a:p>
          <a:p>
            <a:pPr marL="0" indent="0">
              <a:buNone/>
            </a:pPr>
            <a:r>
              <a:rPr lang="en-US" altLang="zh-CN" cap="none" dirty="0" smtClean="0"/>
              <a:t>Better</a:t>
            </a:r>
            <a:r>
              <a:rPr lang="zh-CN" altLang="en-US" cap="none" dirty="0" smtClean="0"/>
              <a:t> </a:t>
            </a:r>
            <a:r>
              <a:rPr lang="en-US" altLang="zh-CN" cap="none" dirty="0" smtClean="0"/>
              <a:t>understanding</a:t>
            </a:r>
            <a:r>
              <a:rPr lang="zh-CN" altLang="en-US" cap="none" dirty="0" smtClean="0"/>
              <a:t> </a:t>
            </a:r>
            <a:r>
              <a:rPr lang="en-US" altLang="zh-CN" cap="none" dirty="0" smtClean="0"/>
              <a:t>of</a:t>
            </a:r>
            <a:r>
              <a:rPr lang="zh-CN" altLang="en-US" cap="none" dirty="0" smtClean="0"/>
              <a:t> </a:t>
            </a:r>
            <a:r>
              <a:rPr lang="en-US" altLang="zh-CN" cap="none" dirty="0" err="1" smtClean="0"/>
              <a:t>VaR</a:t>
            </a:r>
            <a:endParaRPr lang="en-US" altLang="zh-CN" cap="none" dirty="0" smtClean="0"/>
          </a:p>
          <a:p>
            <a:pPr marL="0" indent="0">
              <a:buNone/>
            </a:pPr>
            <a:r>
              <a:rPr lang="en-US" altLang="zh-CN" cap="none" dirty="0" smtClean="0"/>
              <a:t>Why</a:t>
            </a:r>
            <a:r>
              <a:rPr lang="zh-CN" altLang="en-US" cap="none" dirty="0" smtClean="0"/>
              <a:t> </a:t>
            </a:r>
            <a:r>
              <a:rPr lang="en-US" altLang="zh-CN" cap="none" dirty="0" smtClean="0"/>
              <a:t>portfolio</a:t>
            </a:r>
            <a:r>
              <a:rPr lang="zh-CN" altLang="en-US" cap="none" dirty="0" smtClean="0"/>
              <a:t> </a:t>
            </a:r>
            <a:r>
              <a:rPr lang="en-US" altLang="zh-CN" cap="none" dirty="0" smtClean="0"/>
              <a:t>management</a:t>
            </a:r>
            <a:r>
              <a:rPr lang="zh-CN" altLang="en-US" cap="none" dirty="0" smtClean="0"/>
              <a:t> </a:t>
            </a:r>
            <a:r>
              <a:rPr lang="en-US" altLang="zh-CN" cap="none" dirty="0" smtClean="0"/>
              <a:t>is</a:t>
            </a:r>
            <a:r>
              <a:rPr lang="zh-CN" altLang="en-US" cap="none" dirty="0" smtClean="0"/>
              <a:t> </a:t>
            </a:r>
            <a:r>
              <a:rPr lang="en-US" altLang="zh-CN" cap="none" dirty="0" smtClean="0"/>
              <a:t>biased</a:t>
            </a:r>
          </a:p>
          <a:p>
            <a:r>
              <a:rPr lang="en-US" altLang="zh-CN" cap="none" dirty="0" smtClean="0"/>
              <a:t>Cons:</a:t>
            </a:r>
          </a:p>
          <a:p>
            <a:pPr marL="0" indent="0">
              <a:buNone/>
            </a:pPr>
            <a:r>
              <a:rPr lang="en-US" altLang="zh-CN" cap="none" dirty="0" smtClean="0"/>
              <a:t>Doesn’t</a:t>
            </a:r>
            <a:r>
              <a:rPr lang="zh-CN" altLang="en-US" cap="none" dirty="0" smtClean="0"/>
              <a:t> </a:t>
            </a:r>
            <a:r>
              <a:rPr lang="en-US" altLang="zh-CN" cap="none" dirty="0" smtClean="0"/>
              <a:t>relate</a:t>
            </a:r>
            <a:r>
              <a:rPr lang="zh-CN" altLang="en-US" cap="none" dirty="0" smtClean="0"/>
              <a:t> </a:t>
            </a:r>
            <a:r>
              <a:rPr lang="en-US" altLang="zh-CN" cap="none" dirty="0" smtClean="0"/>
              <a:t>very</a:t>
            </a:r>
            <a:r>
              <a:rPr lang="zh-CN" altLang="en-US" cap="none" dirty="0" smtClean="0"/>
              <a:t> </a:t>
            </a:r>
            <a:r>
              <a:rPr lang="en-US" altLang="zh-CN" cap="none" dirty="0" smtClean="0"/>
              <a:t>well</a:t>
            </a:r>
            <a:r>
              <a:rPr lang="zh-CN" altLang="en-US" cap="none" dirty="0" smtClean="0"/>
              <a:t> </a:t>
            </a:r>
            <a:r>
              <a:rPr lang="en-US" altLang="zh-CN" cap="none" dirty="0" smtClean="0"/>
              <a:t>between</a:t>
            </a:r>
            <a:r>
              <a:rPr lang="zh-CN" altLang="en-US" cap="none" dirty="0" smtClean="0"/>
              <a:t> </a:t>
            </a:r>
            <a:r>
              <a:rPr lang="en-US" altLang="zh-CN" cap="none" dirty="0" err="1" smtClean="0"/>
              <a:t>VaR</a:t>
            </a:r>
            <a:r>
              <a:rPr lang="zh-CN" altLang="en-US" cap="none" dirty="0" smtClean="0"/>
              <a:t> </a:t>
            </a:r>
            <a:r>
              <a:rPr lang="en-US" altLang="zh-CN" cap="none" dirty="0" smtClean="0"/>
              <a:t>and</a:t>
            </a:r>
            <a:r>
              <a:rPr lang="zh-CN" altLang="en-US" cap="none" dirty="0" smtClean="0"/>
              <a:t> </a:t>
            </a:r>
            <a:r>
              <a:rPr lang="en-US" altLang="zh-CN" cap="none" dirty="0" smtClean="0"/>
              <a:t>the</a:t>
            </a:r>
            <a:r>
              <a:rPr lang="zh-CN" altLang="en-US" cap="none" dirty="0" smtClean="0"/>
              <a:t> </a:t>
            </a:r>
            <a:r>
              <a:rPr lang="en-US" altLang="zh-CN" cap="none" dirty="0" smtClean="0"/>
              <a:t>event</a:t>
            </a:r>
            <a:endParaRPr lang="en-US" cap="none" dirty="0"/>
          </a:p>
        </p:txBody>
      </p:sp>
    </p:spTree>
    <p:extLst>
      <p:ext uri="{BB962C8B-B14F-4D97-AF65-F5344CB8AC3E}">
        <p14:creationId xmlns:p14="http://schemas.microsoft.com/office/powerpoint/2010/main" val="292147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350" y="1432906"/>
            <a:ext cx="10364451" cy="3924908"/>
          </a:xfrm>
        </p:spPr>
        <p:txBody>
          <a:bodyPr/>
          <a:lstStyle/>
          <a:p>
            <a:r>
              <a:rPr lang="en-US" dirty="0" smtClean="0"/>
              <a:t>THANK YOU!</a:t>
            </a:r>
            <a:endParaRPr lang="en-US" dirty="0"/>
          </a:p>
        </p:txBody>
      </p:sp>
    </p:spTree>
    <p:extLst>
      <p:ext uri="{BB962C8B-B14F-4D97-AF65-F5344CB8AC3E}">
        <p14:creationId xmlns:p14="http://schemas.microsoft.com/office/powerpoint/2010/main" val="677736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smtClean="0"/>
              <a:t>The</a:t>
            </a:r>
            <a:r>
              <a:rPr lang="zh-CN" altLang="en-US" cap="none" dirty="0" smtClean="0"/>
              <a:t> </a:t>
            </a:r>
            <a:r>
              <a:rPr lang="en-US" altLang="zh-CN" cap="none" dirty="0" smtClean="0"/>
              <a:t>LTCM</a:t>
            </a:r>
            <a:r>
              <a:rPr lang="zh-CN" altLang="en-US" cap="none" dirty="0" smtClean="0"/>
              <a:t> </a:t>
            </a:r>
            <a:r>
              <a:rPr lang="en-US" altLang="zh-CN" cap="none" dirty="0" smtClean="0"/>
              <a:t>Strategy</a:t>
            </a:r>
            <a:endParaRPr lang="en-US" cap="none" dirty="0"/>
          </a:p>
        </p:txBody>
      </p:sp>
      <p:sp>
        <p:nvSpPr>
          <p:cNvPr id="3" name="Content Placeholder 2"/>
          <p:cNvSpPr>
            <a:spLocks noGrp="1"/>
          </p:cNvSpPr>
          <p:nvPr>
            <p:ph sz="quarter" idx="13"/>
          </p:nvPr>
        </p:nvSpPr>
        <p:spPr/>
        <p:txBody>
          <a:bodyPr/>
          <a:lstStyle/>
          <a:p>
            <a:r>
              <a:rPr lang="en-US" altLang="zh-CN" cap="none" dirty="0" smtClean="0"/>
              <a:t>Core</a:t>
            </a:r>
            <a:r>
              <a:rPr lang="zh-CN" altLang="en-US" cap="none" dirty="0" smtClean="0"/>
              <a:t> </a:t>
            </a:r>
            <a:r>
              <a:rPr lang="en-US" altLang="zh-CN" cap="none" dirty="0" smtClean="0"/>
              <a:t>strategy:</a:t>
            </a:r>
            <a:r>
              <a:rPr lang="zh-CN" altLang="en-US" cap="none" dirty="0" smtClean="0"/>
              <a:t> </a:t>
            </a:r>
            <a:r>
              <a:rPr lang="en-US" altLang="zh-CN" cap="none" dirty="0" smtClean="0"/>
              <a:t>‘relative-value’</a:t>
            </a:r>
            <a:r>
              <a:rPr lang="zh-CN" altLang="en-US" cap="none" dirty="0" smtClean="0"/>
              <a:t> </a:t>
            </a:r>
            <a:r>
              <a:rPr lang="en-US" altLang="zh-CN" cap="none" dirty="0" smtClean="0"/>
              <a:t>/</a:t>
            </a:r>
            <a:r>
              <a:rPr lang="zh-CN" altLang="en-US" cap="none" dirty="0" smtClean="0"/>
              <a:t> </a:t>
            </a:r>
            <a:r>
              <a:rPr lang="en-US" altLang="zh-CN" cap="none" dirty="0" smtClean="0"/>
              <a:t>‘convergence-arbitrage’</a:t>
            </a:r>
            <a:r>
              <a:rPr lang="zh-CN" altLang="en-US" cap="none" dirty="0" smtClean="0"/>
              <a:t> </a:t>
            </a:r>
            <a:r>
              <a:rPr lang="en-US" altLang="zh-CN" cap="none" dirty="0" smtClean="0"/>
              <a:t>trade,</a:t>
            </a:r>
            <a:r>
              <a:rPr lang="zh-CN" altLang="en-US" cap="none" dirty="0" smtClean="0"/>
              <a:t> </a:t>
            </a:r>
            <a:r>
              <a:rPr lang="en-US" altLang="zh-CN" cap="none" dirty="0" smtClean="0"/>
              <a:t>trying</a:t>
            </a:r>
            <a:r>
              <a:rPr lang="zh-CN" altLang="en-US" cap="none" dirty="0" smtClean="0"/>
              <a:t> </a:t>
            </a:r>
            <a:r>
              <a:rPr lang="en-US" altLang="zh-CN" cap="none" dirty="0" smtClean="0"/>
              <a:t>to</a:t>
            </a:r>
            <a:r>
              <a:rPr lang="zh-CN" altLang="en-US" cap="none" dirty="0" smtClean="0"/>
              <a:t> </a:t>
            </a:r>
            <a:r>
              <a:rPr lang="en-US" altLang="zh-CN" cap="none" dirty="0" smtClean="0"/>
              <a:t>take</a:t>
            </a:r>
            <a:r>
              <a:rPr lang="zh-CN" altLang="en-US" cap="none" dirty="0" smtClean="0"/>
              <a:t> </a:t>
            </a:r>
            <a:r>
              <a:rPr lang="en-US" altLang="zh-CN" cap="none" dirty="0" smtClean="0"/>
              <a:t>advantage</a:t>
            </a:r>
            <a:r>
              <a:rPr lang="zh-CN" altLang="en-US" cap="none" dirty="0" smtClean="0"/>
              <a:t> </a:t>
            </a:r>
            <a:r>
              <a:rPr lang="en-US" altLang="zh-CN" cap="none" dirty="0" smtClean="0"/>
              <a:t>of</a:t>
            </a:r>
            <a:r>
              <a:rPr lang="zh-CN" altLang="en-US" cap="none" dirty="0" smtClean="0"/>
              <a:t> </a:t>
            </a:r>
            <a:r>
              <a:rPr lang="en-US" altLang="zh-CN" cap="none" dirty="0" smtClean="0"/>
              <a:t>small</a:t>
            </a:r>
            <a:r>
              <a:rPr lang="zh-CN" altLang="en-US" cap="none" dirty="0" smtClean="0"/>
              <a:t> </a:t>
            </a:r>
            <a:r>
              <a:rPr lang="en-US" altLang="zh-CN" cap="none" dirty="0" smtClean="0"/>
              <a:t>differences</a:t>
            </a:r>
            <a:r>
              <a:rPr lang="zh-CN" altLang="en-US" cap="none" dirty="0" smtClean="0"/>
              <a:t> </a:t>
            </a:r>
            <a:r>
              <a:rPr lang="en-US" altLang="zh-CN" cap="none" dirty="0" smtClean="0"/>
              <a:t>in</a:t>
            </a:r>
            <a:r>
              <a:rPr lang="zh-CN" altLang="en-US" cap="none" dirty="0" smtClean="0"/>
              <a:t> </a:t>
            </a:r>
            <a:r>
              <a:rPr lang="en-US" altLang="zh-CN" cap="none" dirty="0" smtClean="0"/>
              <a:t>prices</a:t>
            </a:r>
            <a:r>
              <a:rPr lang="zh-CN" altLang="en-US" cap="none" dirty="0" smtClean="0"/>
              <a:t> </a:t>
            </a:r>
            <a:r>
              <a:rPr lang="en-US" altLang="zh-CN" cap="none" dirty="0" smtClean="0"/>
              <a:t>among</a:t>
            </a:r>
            <a:r>
              <a:rPr lang="zh-CN" altLang="en-US" cap="none" dirty="0" smtClean="0"/>
              <a:t> </a:t>
            </a:r>
            <a:r>
              <a:rPr lang="en-US" altLang="zh-CN" cap="none" dirty="0" smtClean="0"/>
              <a:t>closely</a:t>
            </a:r>
            <a:r>
              <a:rPr lang="zh-CN" altLang="en-US" cap="none" dirty="0" smtClean="0"/>
              <a:t> </a:t>
            </a:r>
            <a:r>
              <a:rPr lang="en-US" altLang="zh-CN" cap="none" dirty="0" smtClean="0"/>
              <a:t>related</a:t>
            </a:r>
            <a:r>
              <a:rPr lang="zh-CN" altLang="en-US" cap="none" dirty="0" smtClean="0"/>
              <a:t> </a:t>
            </a:r>
            <a:r>
              <a:rPr lang="en-US" altLang="zh-CN" cap="none" dirty="0" smtClean="0"/>
              <a:t>securities.</a:t>
            </a:r>
          </a:p>
          <a:p>
            <a:r>
              <a:rPr lang="en-US" altLang="zh-CN" cap="none" dirty="0" smtClean="0"/>
              <a:t>Short</a:t>
            </a:r>
            <a:r>
              <a:rPr lang="zh-CN" altLang="en-US" cap="none" dirty="0" smtClean="0"/>
              <a:t> </a:t>
            </a:r>
            <a:r>
              <a:rPr lang="en-US" altLang="zh-CN" cap="none" dirty="0" smtClean="0"/>
              <a:t>on</a:t>
            </a:r>
            <a:r>
              <a:rPr lang="zh-CN" altLang="en-US" cap="none" dirty="0" smtClean="0"/>
              <a:t> </a:t>
            </a:r>
            <a:r>
              <a:rPr lang="en-US" altLang="zh-CN" cap="none" dirty="0" smtClean="0"/>
              <a:t>the</a:t>
            </a:r>
            <a:r>
              <a:rPr lang="zh-CN" altLang="en-US" cap="none" dirty="0" smtClean="0"/>
              <a:t> </a:t>
            </a:r>
            <a:r>
              <a:rPr lang="en-US" altLang="zh-CN" cap="none" dirty="0" smtClean="0"/>
              <a:t>run</a:t>
            </a:r>
            <a:r>
              <a:rPr lang="zh-CN" altLang="en-US" cap="none" dirty="0" smtClean="0"/>
              <a:t> </a:t>
            </a:r>
            <a:r>
              <a:rPr lang="en-US" altLang="zh-CN" cap="none" dirty="0" smtClean="0"/>
              <a:t>treasury</a:t>
            </a:r>
            <a:r>
              <a:rPr lang="zh-CN" altLang="en-US" cap="none" dirty="0" smtClean="0"/>
              <a:t> </a:t>
            </a:r>
            <a:r>
              <a:rPr lang="en-US" altLang="zh-CN" cap="none" dirty="0" smtClean="0"/>
              <a:t>bond</a:t>
            </a:r>
            <a:r>
              <a:rPr lang="zh-CN" altLang="en-US" cap="none" dirty="0" smtClean="0"/>
              <a:t> </a:t>
            </a:r>
            <a:r>
              <a:rPr lang="en-US" altLang="zh-CN" cap="none" dirty="0" smtClean="0"/>
              <a:t>&amp;</a:t>
            </a:r>
            <a:r>
              <a:rPr lang="zh-CN" altLang="en-US" cap="none" dirty="0" smtClean="0"/>
              <a:t> </a:t>
            </a:r>
            <a:r>
              <a:rPr lang="en-US" altLang="zh-CN" cap="none" dirty="0" smtClean="0"/>
              <a:t>long</a:t>
            </a:r>
            <a:r>
              <a:rPr lang="zh-CN" altLang="en-US" cap="none" dirty="0" smtClean="0"/>
              <a:t> </a:t>
            </a:r>
            <a:r>
              <a:rPr lang="en-US" altLang="zh-CN" cap="none" dirty="0" smtClean="0"/>
              <a:t>off</a:t>
            </a:r>
            <a:r>
              <a:rPr lang="zh-CN" altLang="en-US" cap="none" dirty="0" smtClean="0"/>
              <a:t> </a:t>
            </a:r>
            <a:r>
              <a:rPr lang="en-US" altLang="zh-CN" cap="none" dirty="0" smtClean="0"/>
              <a:t>the</a:t>
            </a:r>
            <a:r>
              <a:rPr lang="zh-CN" altLang="en-US" cap="none" dirty="0" smtClean="0"/>
              <a:t> </a:t>
            </a:r>
            <a:r>
              <a:rPr lang="en-US" altLang="zh-CN" cap="none" dirty="0" smtClean="0"/>
              <a:t>run</a:t>
            </a:r>
          </a:p>
          <a:p>
            <a:r>
              <a:rPr lang="en-US" altLang="zh-CN" cap="none" dirty="0" smtClean="0"/>
              <a:t>Long</a:t>
            </a:r>
            <a:r>
              <a:rPr lang="zh-CN" altLang="en-US" cap="none" dirty="0" smtClean="0"/>
              <a:t> </a:t>
            </a:r>
            <a:r>
              <a:rPr lang="en-US" altLang="zh-CN" cap="none" dirty="0" smtClean="0"/>
              <a:t>MBS</a:t>
            </a:r>
            <a:r>
              <a:rPr lang="zh-CN" altLang="en-US" cap="none" dirty="0" smtClean="0"/>
              <a:t> </a:t>
            </a:r>
            <a:r>
              <a:rPr lang="en-US" altLang="zh-CN" cap="none" dirty="0" smtClean="0"/>
              <a:t>&amp;</a:t>
            </a:r>
            <a:r>
              <a:rPr lang="zh-CN" altLang="en-US" cap="none" dirty="0" smtClean="0"/>
              <a:t> </a:t>
            </a:r>
            <a:r>
              <a:rPr lang="en-US" altLang="zh-CN" cap="none" dirty="0" smtClean="0"/>
              <a:t>short</a:t>
            </a:r>
            <a:r>
              <a:rPr lang="zh-CN" altLang="en-US" cap="none" dirty="0" smtClean="0"/>
              <a:t> </a:t>
            </a:r>
            <a:r>
              <a:rPr lang="en-US" altLang="zh-CN" cap="none" dirty="0" smtClean="0"/>
              <a:t>government</a:t>
            </a:r>
          </a:p>
          <a:p>
            <a:r>
              <a:rPr lang="en-US" altLang="zh-CN" cap="none" dirty="0" smtClean="0"/>
              <a:t>Long</a:t>
            </a:r>
            <a:r>
              <a:rPr lang="zh-CN" altLang="en-US" cap="none" dirty="0" smtClean="0"/>
              <a:t> </a:t>
            </a:r>
            <a:r>
              <a:rPr lang="en-US" altLang="zh-CN" cap="none" dirty="0" smtClean="0"/>
              <a:t>high-yielding</a:t>
            </a:r>
            <a:r>
              <a:rPr lang="zh-CN" altLang="en-US" cap="none" dirty="0" smtClean="0"/>
              <a:t> </a:t>
            </a:r>
            <a:r>
              <a:rPr lang="en-US" altLang="zh-CN" cap="none" dirty="0" smtClean="0"/>
              <a:t>(</a:t>
            </a:r>
            <a:r>
              <a:rPr lang="en-US" altLang="zh-CN" cap="none" dirty="0"/>
              <a:t>I</a:t>
            </a:r>
            <a:r>
              <a:rPr lang="en-US" altLang="zh-CN" cap="none" dirty="0" smtClean="0"/>
              <a:t>talian,</a:t>
            </a:r>
            <a:r>
              <a:rPr lang="zh-CN" altLang="en-US" cap="none" dirty="0" smtClean="0"/>
              <a:t> </a:t>
            </a:r>
            <a:r>
              <a:rPr lang="en-US" altLang="zh-CN" cap="none" dirty="0"/>
              <a:t>G</a:t>
            </a:r>
            <a:r>
              <a:rPr lang="en-US" altLang="zh-CN" cap="none" dirty="0" smtClean="0"/>
              <a:t>reece,</a:t>
            </a:r>
            <a:r>
              <a:rPr lang="zh-CN" altLang="en-US" cap="none" dirty="0" smtClean="0"/>
              <a:t> </a:t>
            </a:r>
            <a:r>
              <a:rPr lang="en-US" altLang="zh-CN" cap="none" dirty="0"/>
              <a:t>R</a:t>
            </a:r>
            <a:r>
              <a:rPr lang="en-US" altLang="zh-CN" cap="none" dirty="0" smtClean="0"/>
              <a:t>ussian)</a:t>
            </a:r>
            <a:r>
              <a:rPr lang="zh-CN" altLang="en-US" cap="none" dirty="0" smtClean="0"/>
              <a:t> </a:t>
            </a:r>
            <a:r>
              <a:rPr lang="en-US" altLang="zh-CN" cap="none" dirty="0" smtClean="0"/>
              <a:t>&amp;</a:t>
            </a:r>
            <a:r>
              <a:rPr lang="zh-CN" altLang="en-US" cap="none" dirty="0" smtClean="0"/>
              <a:t> </a:t>
            </a:r>
            <a:r>
              <a:rPr lang="en-US" altLang="zh-CN" cap="none" dirty="0" smtClean="0"/>
              <a:t>short</a:t>
            </a:r>
            <a:r>
              <a:rPr lang="zh-CN" altLang="en-US" cap="none" dirty="0" smtClean="0"/>
              <a:t> </a:t>
            </a:r>
            <a:r>
              <a:rPr lang="en-US" altLang="zh-CN" cap="none" dirty="0" smtClean="0"/>
              <a:t>low-yielding</a:t>
            </a:r>
            <a:r>
              <a:rPr lang="zh-CN" altLang="en-US" cap="none" dirty="0" smtClean="0"/>
              <a:t> </a:t>
            </a:r>
            <a:r>
              <a:rPr lang="en-US" altLang="zh-CN" cap="none" dirty="0" smtClean="0"/>
              <a:t>(</a:t>
            </a:r>
            <a:r>
              <a:rPr lang="en-US" altLang="zh-CN" cap="none" dirty="0"/>
              <a:t>G</a:t>
            </a:r>
            <a:r>
              <a:rPr lang="en-US" altLang="zh-CN" cap="none" dirty="0" smtClean="0"/>
              <a:t>erman)</a:t>
            </a:r>
          </a:p>
          <a:p>
            <a:r>
              <a:rPr lang="en-US" altLang="zh-CN" cap="none" dirty="0" smtClean="0"/>
              <a:t>The</a:t>
            </a:r>
            <a:r>
              <a:rPr lang="zh-CN" altLang="en-US" cap="none" dirty="0" smtClean="0"/>
              <a:t> </a:t>
            </a:r>
            <a:r>
              <a:rPr lang="en-US" altLang="zh-CN" cap="none" dirty="0" smtClean="0"/>
              <a:t>key</a:t>
            </a:r>
            <a:r>
              <a:rPr lang="zh-CN" altLang="en-US" cap="none" dirty="0" smtClean="0"/>
              <a:t> </a:t>
            </a:r>
            <a:r>
              <a:rPr lang="en-US" altLang="zh-CN" cap="none" dirty="0" smtClean="0"/>
              <a:t>is</a:t>
            </a:r>
            <a:r>
              <a:rPr lang="zh-CN" altLang="en-US" cap="none" dirty="0" smtClean="0"/>
              <a:t> </a:t>
            </a:r>
            <a:r>
              <a:rPr lang="en-US" altLang="zh-CN" cap="none" dirty="0" smtClean="0"/>
              <a:t>that</a:t>
            </a:r>
            <a:r>
              <a:rPr lang="zh-CN" altLang="en-US" cap="none" dirty="0" smtClean="0"/>
              <a:t> </a:t>
            </a:r>
            <a:r>
              <a:rPr lang="en-US" altLang="zh-CN" cap="none" dirty="0" smtClean="0"/>
              <a:t>eventually</a:t>
            </a:r>
            <a:r>
              <a:rPr lang="zh-CN" altLang="en-US" cap="none" dirty="0" smtClean="0"/>
              <a:t> </a:t>
            </a:r>
            <a:r>
              <a:rPr lang="en-US" altLang="zh-CN" cap="none" dirty="0" smtClean="0"/>
              <a:t>the</a:t>
            </a:r>
            <a:r>
              <a:rPr lang="zh-CN" altLang="en-US" cap="none" dirty="0" smtClean="0"/>
              <a:t> </a:t>
            </a:r>
            <a:r>
              <a:rPr lang="en-US" altLang="zh-CN" cap="none" dirty="0" smtClean="0"/>
              <a:t>two</a:t>
            </a:r>
            <a:r>
              <a:rPr lang="zh-CN" altLang="en-US" cap="none" dirty="0" smtClean="0"/>
              <a:t> </a:t>
            </a:r>
            <a:r>
              <a:rPr lang="en-US" altLang="zh-CN" cap="none" dirty="0" smtClean="0"/>
              <a:t>bonds</a:t>
            </a:r>
            <a:r>
              <a:rPr lang="zh-CN" altLang="en-US" cap="none" dirty="0" smtClean="0"/>
              <a:t> </a:t>
            </a:r>
            <a:r>
              <a:rPr lang="en-US" altLang="zh-CN" cap="none" dirty="0" smtClean="0"/>
              <a:t>must</a:t>
            </a:r>
            <a:r>
              <a:rPr lang="zh-CN" altLang="en-US" cap="none" dirty="0" smtClean="0"/>
              <a:t> </a:t>
            </a:r>
            <a:r>
              <a:rPr lang="en-US" altLang="zh-CN" cap="none" dirty="0" smtClean="0"/>
              <a:t>converge</a:t>
            </a:r>
            <a:r>
              <a:rPr lang="zh-CN" altLang="en-US" cap="none" dirty="0" smtClean="0"/>
              <a:t> </a:t>
            </a:r>
            <a:r>
              <a:rPr lang="en-US" altLang="zh-CN" cap="none" dirty="0" smtClean="0"/>
              <a:t>to</a:t>
            </a:r>
            <a:r>
              <a:rPr lang="zh-CN" altLang="en-US" cap="none" dirty="0" smtClean="0"/>
              <a:t> </a:t>
            </a:r>
            <a:r>
              <a:rPr lang="en-US" altLang="zh-CN" cap="none" dirty="0" smtClean="0"/>
              <a:t>the</a:t>
            </a:r>
            <a:r>
              <a:rPr lang="zh-CN" altLang="en-US" cap="none" dirty="0" smtClean="0"/>
              <a:t> </a:t>
            </a:r>
            <a:r>
              <a:rPr lang="en-US" altLang="zh-CN" cap="none" dirty="0" smtClean="0"/>
              <a:t>same</a:t>
            </a:r>
            <a:r>
              <a:rPr lang="zh-CN" altLang="en-US" cap="none" dirty="0" smtClean="0"/>
              <a:t> </a:t>
            </a:r>
            <a:r>
              <a:rPr lang="en-US" altLang="zh-CN" cap="none" dirty="0" smtClean="0"/>
              <a:t>value.</a:t>
            </a:r>
          </a:p>
          <a:p>
            <a:r>
              <a:rPr lang="en-US" altLang="zh-CN" cap="none" dirty="0" smtClean="0"/>
              <a:t>High</a:t>
            </a:r>
            <a:r>
              <a:rPr lang="zh-CN" altLang="en-US" cap="none" dirty="0" smtClean="0"/>
              <a:t> </a:t>
            </a:r>
            <a:r>
              <a:rPr lang="en-US" altLang="zh-CN" cap="none" dirty="0" smtClean="0"/>
              <a:t>leverage.</a:t>
            </a:r>
            <a:r>
              <a:rPr lang="zh-CN" altLang="en-US" cap="none" dirty="0" smtClean="0"/>
              <a:t> </a:t>
            </a:r>
            <a:r>
              <a:rPr lang="en-US" altLang="zh-CN" cap="none" dirty="0" smtClean="0"/>
              <a:t>High</a:t>
            </a:r>
            <a:r>
              <a:rPr lang="zh-CN" altLang="en-US" cap="none" dirty="0" smtClean="0"/>
              <a:t> </a:t>
            </a:r>
            <a:r>
              <a:rPr lang="en-US" altLang="zh-CN" cap="none" dirty="0" smtClean="0"/>
              <a:t>fees.</a:t>
            </a:r>
            <a:r>
              <a:rPr lang="zh-CN" altLang="en-US" cap="none" dirty="0" smtClean="0"/>
              <a:t> </a:t>
            </a:r>
            <a:r>
              <a:rPr lang="en-US" altLang="zh-CN" cap="none" dirty="0" smtClean="0"/>
              <a:t>The</a:t>
            </a:r>
            <a:r>
              <a:rPr lang="zh-CN" altLang="en-US" cap="none" dirty="0" smtClean="0"/>
              <a:t> </a:t>
            </a:r>
            <a:r>
              <a:rPr lang="en-US" altLang="zh-CN" cap="none" dirty="0" smtClean="0"/>
              <a:t>’lockup’</a:t>
            </a:r>
            <a:r>
              <a:rPr lang="zh-CN" altLang="en-US" cap="none" dirty="0" smtClean="0"/>
              <a:t> </a:t>
            </a:r>
            <a:r>
              <a:rPr lang="en-US" altLang="zh-CN" cap="none" dirty="0" smtClean="0"/>
              <a:t>clause.</a:t>
            </a:r>
          </a:p>
        </p:txBody>
      </p:sp>
    </p:spTree>
    <p:extLst>
      <p:ext uri="{BB962C8B-B14F-4D97-AF65-F5344CB8AC3E}">
        <p14:creationId xmlns:p14="http://schemas.microsoft.com/office/powerpoint/2010/main" val="1868816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smtClean="0"/>
              <a:t>How</a:t>
            </a:r>
            <a:r>
              <a:rPr lang="zh-CN" altLang="en-US" cap="none" dirty="0" smtClean="0"/>
              <a:t> </a:t>
            </a:r>
            <a:r>
              <a:rPr lang="en-US" altLang="zh-CN" cap="none" dirty="0" smtClean="0"/>
              <a:t>LTCM</a:t>
            </a:r>
            <a:r>
              <a:rPr lang="zh-CN" altLang="en-US" cap="none" dirty="0" smtClean="0"/>
              <a:t> </a:t>
            </a:r>
            <a:r>
              <a:rPr lang="en-US" altLang="zh-CN" cap="none" dirty="0" smtClean="0"/>
              <a:t>Lost</a:t>
            </a:r>
            <a:r>
              <a:rPr lang="zh-CN" altLang="en-US" cap="none" dirty="0" smtClean="0"/>
              <a:t> </a:t>
            </a:r>
            <a:r>
              <a:rPr lang="en-US" altLang="zh-CN" cap="none" dirty="0" smtClean="0"/>
              <a:t>Its</a:t>
            </a:r>
            <a:r>
              <a:rPr lang="zh-CN" altLang="en-US" cap="none" dirty="0" smtClean="0"/>
              <a:t> </a:t>
            </a:r>
            <a:r>
              <a:rPr lang="en-US" altLang="zh-CN" cap="none" dirty="0" smtClean="0"/>
              <a:t>Capital?</a:t>
            </a:r>
            <a:endParaRPr lang="en-US" cap="none" dirty="0"/>
          </a:p>
        </p:txBody>
      </p:sp>
      <p:sp>
        <p:nvSpPr>
          <p:cNvPr id="3" name="Content Placeholder 2"/>
          <p:cNvSpPr>
            <a:spLocks noGrp="1"/>
          </p:cNvSpPr>
          <p:nvPr>
            <p:ph sz="quarter" idx="13"/>
          </p:nvPr>
        </p:nvSpPr>
        <p:spPr>
          <a:xfrm>
            <a:off x="913775" y="2214694"/>
            <a:ext cx="10363826" cy="3848099"/>
          </a:xfrm>
        </p:spPr>
        <p:txBody>
          <a:bodyPr>
            <a:normAutofit/>
          </a:bodyPr>
          <a:lstStyle/>
          <a:p>
            <a:r>
              <a:rPr lang="en-US" altLang="zh-CN" cap="none" dirty="0" smtClean="0"/>
              <a:t>Founded</a:t>
            </a:r>
            <a:r>
              <a:rPr lang="zh-CN" altLang="en-US" cap="none" dirty="0" smtClean="0"/>
              <a:t> </a:t>
            </a:r>
            <a:r>
              <a:rPr lang="en-US" altLang="zh-CN" cap="none" dirty="0" smtClean="0"/>
              <a:t>in</a:t>
            </a:r>
            <a:r>
              <a:rPr lang="zh-CN" altLang="en-US" cap="none" dirty="0" smtClean="0"/>
              <a:t> </a:t>
            </a:r>
            <a:r>
              <a:rPr lang="en-US" altLang="zh-CN" cap="none" dirty="0" smtClean="0"/>
              <a:t>1994</a:t>
            </a:r>
            <a:r>
              <a:rPr lang="zh-CN" altLang="en-US" cap="none" dirty="0" smtClean="0"/>
              <a:t> </a:t>
            </a:r>
            <a:r>
              <a:rPr lang="en-US" altLang="zh-CN" cap="none" dirty="0" smtClean="0"/>
              <a:t>by</a:t>
            </a:r>
            <a:r>
              <a:rPr lang="zh-CN" altLang="en-US" cap="none" dirty="0" smtClean="0"/>
              <a:t> </a:t>
            </a:r>
            <a:r>
              <a:rPr lang="en-US" altLang="zh-CN" cap="none" dirty="0" smtClean="0"/>
              <a:t>John</a:t>
            </a:r>
            <a:r>
              <a:rPr lang="zh-CN" altLang="en-US" cap="none" dirty="0" smtClean="0"/>
              <a:t> </a:t>
            </a:r>
            <a:r>
              <a:rPr lang="en-US" altLang="zh-CN" cap="none" dirty="0" smtClean="0"/>
              <a:t>Meriwether,</a:t>
            </a:r>
            <a:r>
              <a:rPr lang="zh-CN" altLang="en-US" cap="none" dirty="0" smtClean="0"/>
              <a:t> </a:t>
            </a:r>
            <a:r>
              <a:rPr lang="en-US" altLang="zh-CN" cap="none" dirty="0" smtClean="0"/>
              <a:t>who</a:t>
            </a:r>
            <a:r>
              <a:rPr lang="zh-CN" altLang="en-US" cap="none" dirty="0" smtClean="0"/>
              <a:t> </a:t>
            </a:r>
            <a:r>
              <a:rPr lang="en-US" altLang="zh-CN" cap="none" dirty="0" smtClean="0"/>
              <a:t>left</a:t>
            </a:r>
            <a:r>
              <a:rPr lang="zh-CN" altLang="en-US" cap="none" dirty="0" smtClean="0"/>
              <a:t> </a:t>
            </a:r>
            <a:r>
              <a:rPr lang="en-US" altLang="zh-CN" cap="none" dirty="0" smtClean="0"/>
              <a:t>the</a:t>
            </a:r>
            <a:r>
              <a:rPr lang="zh-CN" altLang="en-US" cap="none" dirty="0" smtClean="0"/>
              <a:t> </a:t>
            </a:r>
            <a:r>
              <a:rPr lang="en-US" altLang="zh-CN" cap="none" dirty="0" smtClean="0"/>
              <a:t>Salomon</a:t>
            </a:r>
            <a:r>
              <a:rPr lang="zh-CN" altLang="en-US" cap="none" dirty="0" smtClean="0"/>
              <a:t> </a:t>
            </a:r>
            <a:r>
              <a:rPr lang="en-US" altLang="zh-CN" cap="none" dirty="0" smtClean="0"/>
              <a:t>Brothers</a:t>
            </a:r>
            <a:r>
              <a:rPr lang="zh-CN" altLang="en-US" cap="none" dirty="0" smtClean="0"/>
              <a:t> </a:t>
            </a:r>
            <a:r>
              <a:rPr lang="en-US" altLang="zh-CN" cap="none" dirty="0" smtClean="0"/>
              <a:t>after</a:t>
            </a:r>
            <a:r>
              <a:rPr lang="zh-CN" altLang="en-US" cap="none" dirty="0" smtClean="0"/>
              <a:t> </a:t>
            </a:r>
            <a:r>
              <a:rPr lang="en-US" altLang="zh-CN" cap="none" dirty="0" smtClean="0"/>
              <a:t>the</a:t>
            </a:r>
            <a:r>
              <a:rPr lang="zh-CN" altLang="en-US" cap="none" dirty="0" smtClean="0"/>
              <a:t> </a:t>
            </a:r>
            <a:r>
              <a:rPr lang="en-US" altLang="zh-CN" cap="none" dirty="0" smtClean="0"/>
              <a:t>1991</a:t>
            </a:r>
            <a:r>
              <a:rPr lang="zh-CN" altLang="en-US" cap="none" dirty="0" smtClean="0"/>
              <a:t> </a:t>
            </a:r>
            <a:r>
              <a:rPr lang="en-US" altLang="zh-CN" cap="none" dirty="0" smtClean="0"/>
              <a:t>Salomon</a:t>
            </a:r>
            <a:r>
              <a:rPr lang="zh-CN" altLang="en-US" cap="none" dirty="0" smtClean="0"/>
              <a:t> </a:t>
            </a:r>
            <a:r>
              <a:rPr lang="en-US" altLang="zh-CN" cap="none" dirty="0" smtClean="0"/>
              <a:t>bond</a:t>
            </a:r>
            <a:r>
              <a:rPr lang="zh-CN" altLang="en-US" cap="none" dirty="0" smtClean="0"/>
              <a:t> </a:t>
            </a:r>
            <a:r>
              <a:rPr lang="en-US" altLang="zh-CN" cap="none" dirty="0" smtClean="0"/>
              <a:t>Scandal.</a:t>
            </a:r>
          </a:p>
          <a:p>
            <a:r>
              <a:rPr lang="en-US" altLang="zh-CN" cap="none" dirty="0"/>
              <a:t>The</a:t>
            </a:r>
            <a:r>
              <a:rPr lang="zh-CN" altLang="en-US" cap="none" dirty="0"/>
              <a:t> </a:t>
            </a:r>
            <a:r>
              <a:rPr lang="en-US" altLang="zh-CN" cap="none" dirty="0"/>
              <a:t>strategy</a:t>
            </a:r>
            <a:r>
              <a:rPr lang="zh-CN" altLang="en-US" cap="none" dirty="0"/>
              <a:t> </a:t>
            </a:r>
            <a:r>
              <a:rPr lang="en-US" altLang="zh-CN" cap="none" dirty="0"/>
              <a:t>worked</a:t>
            </a:r>
            <a:r>
              <a:rPr lang="zh-CN" altLang="en-US" cap="none" dirty="0"/>
              <a:t> </a:t>
            </a:r>
            <a:r>
              <a:rPr lang="en-US" altLang="zh-CN" cap="none" dirty="0"/>
              <a:t>excellently</a:t>
            </a:r>
            <a:r>
              <a:rPr lang="zh-CN" altLang="en-US" cap="none" dirty="0"/>
              <a:t> </a:t>
            </a:r>
            <a:r>
              <a:rPr lang="en-US" altLang="zh-CN" cap="none" dirty="0"/>
              <a:t>for</a:t>
            </a:r>
            <a:r>
              <a:rPr lang="zh-CN" altLang="en-US" cap="none" dirty="0"/>
              <a:t> </a:t>
            </a:r>
            <a:r>
              <a:rPr lang="en-US" altLang="zh-CN" cap="none" dirty="0"/>
              <a:t>LTCM</a:t>
            </a:r>
            <a:r>
              <a:rPr lang="zh-CN" altLang="en-US" cap="none" dirty="0"/>
              <a:t> </a:t>
            </a:r>
            <a:r>
              <a:rPr lang="en-US" altLang="zh-CN" cap="none" dirty="0"/>
              <a:t>in</a:t>
            </a:r>
            <a:r>
              <a:rPr lang="zh-CN" altLang="en-US" cap="none" dirty="0"/>
              <a:t> </a:t>
            </a:r>
            <a:r>
              <a:rPr lang="en-US" altLang="zh-CN" cap="none" dirty="0"/>
              <a:t>1995</a:t>
            </a:r>
            <a:r>
              <a:rPr lang="zh-CN" altLang="en-US" cap="none" dirty="0"/>
              <a:t> </a:t>
            </a:r>
            <a:r>
              <a:rPr lang="en-US" altLang="zh-CN" cap="none" dirty="0"/>
              <a:t>and</a:t>
            </a:r>
            <a:r>
              <a:rPr lang="zh-CN" altLang="en-US" cap="none" dirty="0"/>
              <a:t> </a:t>
            </a:r>
            <a:r>
              <a:rPr lang="en-US" altLang="zh-CN" cap="none" dirty="0"/>
              <a:t>1996,</a:t>
            </a:r>
            <a:r>
              <a:rPr lang="zh-CN" altLang="en-US" cap="none" dirty="0"/>
              <a:t> </a:t>
            </a:r>
            <a:r>
              <a:rPr lang="en-US" altLang="zh-CN" cap="none" dirty="0"/>
              <a:t>with</a:t>
            </a:r>
            <a:r>
              <a:rPr lang="zh-CN" altLang="en-US" cap="none" dirty="0"/>
              <a:t> </a:t>
            </a:r>
            <a:r>
              <a:rPr lang="en-US" altLang="zh-CN" cap="none" dirty="0"/>
              <a:t>after-fees</a:t>
            </a:r>
            <a:r>
              <a:rPr lang="zh-CN" altLang="en-US" cap="none" dirty="0"/>
              <a:t> </a:t>
            </a:r>
            <a:r>
              <a:rPr lang="en-US" altLang="zh-CN" cap="none" dirty="0"/>
              <a:t>returns</a:t>
            </a:r>
            <a:r>
              <a:rPr lang="zh-CN" altLang="en-US" cap="none" dirty="0"/>
              <a:t> </a:t>
            </a:r>
            <a:r>
              <a:rPr lang="en-US" altLang="zh-CN" cap="none" dirty="0"/>
              <a:t>above</a:t>
            </a:r>
            <a:r>
              <a:rPr lang="zh-CN" altLang="en-US" cap="none" dirty="0"/>
              <a:t> </a:t>
            </a:r>
            <a:r>
              <a:rPr lang="en-US" altLang="zh-CN" cap="none" dirty="0"/>
              <a:t>40</a:t>
            </a:r>
            <a:r>
              <a:rPr lang="en-US" altLang="zh-CN" cap="none" dirty="0" smtClean="0"/>
              <a:t>%.</a:t>
            </a:r>
          </a:p>
          <a:p>
            <a:r>
              <a:rPr lang="en-US" altLang="zh-CN" cap="none" dirty="0" smtClean="0"/>
              <a:t>By</a:t>
            </a:r>
            <a:r>
              <a:rPr lang="zh-CN" altLang="en-US" cap="none" dirty="0" smtClean="0"/>
              <a:t> </a:t>
            </a:r>
            <a:r>
              <a:rPr lang="en-US" altLang="zh-CN" cap="none" dirty="0" smtClean="0"/>
              <a:t>1997,</a:t>
            </a:r>
            <a:r>
              <a:rPr lang="zh-CN" altLang="en-US" cap="none" dirty="0" smtClean="0"/>
              <a:t> </a:t>
            </a:r>
            <a:r>
              <a:rPr lang="en-US" altLang="zh-CN" cap="none" dirty="0" smtClean="0"/>
              <a:t>the</a:t>
            </a:r>
            <a:r>
              <a:rPr lang="zh-CN" altLang="en-US" cap="none" dirty="0" smtClean="0"/>
              <a:t> </a:t>
            </a:r>
            <a:r>
              <a:rPr lang="en-US" altLang="zh-CN" cap="none" dirty="0" smtClean="0"/>
              <a:t>capital</a:t>
            </a:r>
            <a:r>
              <a:rPr lang="zh-CN" altLang="en-US" cap="none" dirty="0" smtClean="0"/>
              <a:t> </a:t>
            </a:r>
            <a:r>
              <a:rPr lang="en-US" altLang="zh-CN" cap="none" dirty="0" smtClean="0"/>
              <a:t>grew</a:t>
            </a:r>
            <a:r>
              <a:rPr lang="zh-CN" altLang="en-US" cap="none" dirty="0" smtClean="0"/>
              <a:t> </a:t>
            </a:r>
            <a:r>
              <a:rPr lang="en-US" altLang="zh-CN" cap="none" dirty="0" smtClean="0"/>
              <a:t>from</a:t>
            </a:r>
            <a:r>
              <a:rPr lang="zh-CN" altLang="en-US" cap="none" dirty="0" smtClean="0"/>
              <a:t> </a:t>
            </a:r>
            <a:r>
              <a:rPr lang="en-US" altLang="zh-CN" cap="none" dirty="0" smtClean="0"/>
              <a:t>$1</a:t>
            </a:r>
            <a:r>
              <a:rPr lang="zh-CN" altLang="en-US" cap="none" dirty="0" smtClean="0"/>
              <a:t> </a:t>
            </a:r>
            <a:r>
              <a:rPr lang="en-US" altLang="zh-CN" cap="none" dirty="0" smtClean="0"/>
              <a:t>billion</a:t>
            </a:r>
            <a:r>
              <a:rPr lang="zh-CN" altLang="en-US" cap="none" dirty="0" smtClean="0"/>
              <a:t> </a:t>
            </a:r>
            <a:r>
              <a:rPr lang="en-US" altLang="zh-CN" cap="none" dirty="0" smtClean="0"/>
              <a:t>to</a:t>
            </a:r>
            <a:r>
              <a:rPr lang="zh-CN" altLang="en-US" cap="none" dirty="0" smtClean="0"/>
              <a:t> </a:t>
            </a:r>
            <a:r>
              <a:rPr lang="en-US" altLang="zh-CN" cap="none" dirty="0" smtClean="0"/>
              <a:t>more</a:t>
            </a:r>
            <a:r>
              <a:rPr lang="zh-CN" altLang="en-US" cap="none" dirty="0" smtClean="0"/>
              <a:t> </a:t>
            </a:r>
            <a:r>
              <a:rPr lang="en-US" altLang="zh-CN" cap="none" dirty="0" smtClean="0"/>
              <a:t>than</a:t>
            </a:r>
            <a:r>
              <a:rPr lang="zh-CN" altLang="en-US" cap="none" dirty="0" smtClean="0"/>
              <a:t> </a:t>
            </a:r>
            <a:r>
              <a:rPr lang="en-US" altLang="zh-CN" cap="none" dirty="0" smtClean="0"/>
              <a:t>$7</a:t>
            </a:r>
            <a:r>
              <a:rPr lang="zh-CN" altLang="en-US" cap="none" dirty="0" smtClean="0"/>
              <a:t> </a:t>
            </a:r>
            <a:r>
              <a:rPr lang="en-US" altLang="zh-CN" cap="none" dirty="0" smtClean="0"/>
              <a:t>billion.</a:t>
            </a:r>
            <a:r>
              <a:rPr lang="zh-CN" altLang="en-US" cap="none" dirty="0" smtClean="0"/>
              <a:t> </a:t>
            </a:r>
            <a:r>
              <a:rPr lang="en-US" altLang="zh-CN" cap="none" dirty="0" smtClean="0"/>
              <a:t>The</a:t>
            </a:r>
            <a:r>
              <a:rPr lang="zh-CN" altLang="en-US" cap="none" dirty="0" smtClean="0"/>
              <a:t> </a:t>
            </a:r>
            <a:r>
              <a:rPr lang="en-US" altLang="zh-CN" cap="none" dirty="0" smtClean="0"/>
              <a:t>leverage</a:t>
            </a:r>
            <a:r>
              <a:rPr lang="zh-CN" altLang="en-US" cap="none" dirty="0" smtClean="0"/>
              <a:t> </a:t>
            </a:r>
            <a:r>
              <a:rPr lang="en-US" altLang="zh-CN" cap="none" dirty="0" smtClean="0"/>
              <a:t>ratio</a:t>
            </a:r>
            <a:r>
              <a:rPr lang="zh-CN" altLang="en-US" cap="none" dirty="0" smtClean="0"/>
              <a:t> </a:t>
            </a:r>
            <a:r>
              <a:rPr lang="en-US" altLang="zh-CN" cap="none" dirty="0" smtClean="0"/>
              <a:t>was</a:t>
            </a:r>
            <a:r>
              <a:rPr lang="zh-CN" altLang="en-US" cap="none" dirty="0" smtClean="0"/>
              <a:t> </a:t>
            </a:r>
            <a:r>
              <a:rPr lang="en-US" altLang="zh-CN" cap="none" dirty="0" smtClean="0"/>
              <a:t>25:1.</a:t>
            </a:r>
            <a:r>
              <a:rPr lang="zh-CN" altLang="en-US" cap="none" dirty="0" smtClean="0"/>
              <a:t> </a:t>
            </a:r>
            <a:endParaRPr lang="en-US" altLang="zh-CN" cap="none" dirty="0" smtClean="0"/>
          </a:p>
          <a:p>
            <a:r>
              <a:rPr lang="en-US" altLang="zh-CN" cap="none" dirty="0" smtClean="0"/>
              <a:t>In</a:t>
            </a:r>
            <a:r>
              <a:rPr lang="zh-CN" altLang="en-US" cap="none" dirty="0" smtClean="0"/>
              <a:t> </a:t>
            </a:r>
            <a:r>
              <a:rPr lang="en-US" altLang="zh-CN" cap="none" dirty="0" smtClean="0"/>
              <a:t>1997,</a:t>
            </a:r>
            <a:r>
              <a:rPr lang="zh-CN" altLang="en-US" cap="none" dirty="0" smtClean="0"/>
              <a:t> </a:t>
            </a:r>
            <a:r>
              <a:rPr lang="en-US" altLang="zh-CN" cap="none" dirty="0" smtClean="0"/>
              <a:t>the</a:t>
            </a:r>
            <a:r>
              <a:rPr lang="zh-CN" altLang="en-US" cap="none" dirty="0" smtClean="0"/>
              <a:t> </a:t>
            </a:r>
            <a:r>
              <a:rPr lang="en-US" altLang="zh-CN" cap="none" dirty="0" smtClean="0"/>
              <a:t>fund</a:t>
            </a:r>
            <a:r>
              <a:rPr lang="zh-CN" altLang="en-US" cap="none" dirty="0" smtClean="0"/>
              <a:t> </a:t>
            </a:r>
            <a:r>
              <a:rPr lang="en-US" altLang="zh-CN" cap="none" dirty="0" smtClean="0"/>
              <a:t>return</a:t>
            </a:r>
            <a:r>
              <a:rPr lang="zh-CN" altLang="en-US" cap="none" dirty="0" smtClean="0"/>
              <a:t> </a:t>
            </a:r>
            <a:r>
              <a:rPr lang="en-US" altLang="zh-CN" cap="none" dirty="0" smtClean="0"/>
              <a:t>was</a:t>
            </a:r>
            <a:r>
              <a:rPr lang="zh-CN" altLang="en-US" cap="none" dirty="0" smtClean="0"/>
              <a:t> </a:t>
            </a:r>
            <a:r>
              <a:rPr lang="en-US" altLang="zh-CN" cap="none" dirty="0" smtClean="0"/>
              <a:t>down</a:t>
            </a:r>
            <a:r>
              <a:rPr lang="zh-CN" altLang="en-US" cap="none" dirty="0" smtClean="0"/>
              <a:t> </a:t>
            </a:r>
            <a:r>
              <a:rPr lang="en-US" altLang="zh-CN" cap="none" dirty="0" smtClean="0"/>
              <a:t>to</a:t>
            </a:r>
            <a:r>
              <a:rPr lang="zh-CN" altLang="en-US" cap="none" dirty="0" smtClean="0"/>
              <a:t> </a:t>
            </a:r>
            <a:r>
              <a:rPr lang="en-US" altLang="zh-CN" cap="none" dirty="0" smtClean="0"/>
              <a:t>17%</a:t>
            </a:r>
            <a:r>
              <a:rPr lang="zh-CN" altLang="en-US" cap="none" dirty="0" smtClean="0"/>
              <a:t> </a:t>
            </a:r>
            <a:r>
              <a:rPr lang="en-US" altLang="zh-CN" cap="none" dirty="0" smtClean="0"/>
              <a:t>due</a:t>
            </a:r>
            <a:r>
              <a:rPr lang="zh-CN" altLang="en-US" cap="none" dirty="0" smtClean="0"/>
              <a:t> </a:t>
            </a:r>
            <a:r>
              <a:rPr lang="en-US" altLang="zh-CN" cap="none" dirty="0" smtClean="0"/>
              <a:t>to</a:t>
            </a:r>
            <a:r>
              <a:rPr lang="zh-CN" altLang="en-US" cap="none" dirty="0" smtClean="0"/>
              <a:t> </a:t>
            </a:r>
            <a:r>
              <a:rPr lang="en-US" altLang="zh-CN" cap="none" dirty="0" smtClean="0"/>
              <a:t>the</a:t>
            </a:r>
            <a:r>
              <a:rPr lang="zh-CN" altLang="en-US" cap="none" dirty="0" smtClean="0"/>
              <a:t> </a:t>
            </a:r>
            <a:r>
              <a:rPr lang="en-US" altLang="zh-CN" cap="none" dirty="0" smtClean="0"/>
              <a:t>narrowing</a:t>
            </a:r>
            <a:r>
              <a:rPr lang="zh-CN" altLang="en-US" cap="none" dirty="0" smtClean="0"/>
              <a:t> </a:t>
            </a:r>
            <a:r>
              <a:rPr lang="en-US" altLang="zh-CN" cap="none" dirty="0" smtClean="0"/>
              <a:t>of</a:t>
            </a:r>
            <a:r>
              <a:rPr lang="zh-CN" altLang="en-US" cap="none" dirty="0" smtClean="0"/>
              <a:t> </a:t>
            </a:r>
            <a:r>
              <a:rPr lang="en-US" altLang="zh-CN" cap="none" dirty="0" smtClean="0"/>
              <a:t>spreads,</a:t>
            </a:r>
            <a:r>
              <a:rPr lang="zh-CN" altLang="en-US" cap="none" dirty="0" smtClean="0"/>
              <a:t> </a:t>
            </a:r>
            <a:r>
              <a:rPr lang="en-US" altLang="zh-CN" cap="none" dirty="0" smtClean="0"/>
              <a:t>and</a:t>
            </a:r>
            <a:r>
              <a:rPr lang="zh-CN" altLang="en-US" cap="none" dirty="0" smtClean="0"/>
              <a:t> </a:t>
            </a:r>
            <a:r>
              <a:rPr lang="en-US" altLang="zh-CN" cap="none" dirty="0" smtClean="0"/>
              <a:t>LTCM</a:t>
            </a:r>
            <a:r>
              <a:rPr lang="zh-CN" altLang="en-US" cap="none" dirty="0" smtClean="0"/>
              <a:t> </a:t>
            </a:r>
            <a:r>
              <a:rPr lang="en-US" altLang="zh-CN" cap="none" dirty="0" smtClean="0"/>
              <a:t>returned</a:t>
            </a:r>
            <a:r>
              <a:rPr lang="zh-CN" altLang="en-US" cap="none" dirty="0" smtClean="0"/>
              <a:t> </a:t>
            </a:r>
            <a:r>
              <a:rPr lang="en-US" altLang="zh-CN" cap="none" dirty="0" smtClean="0"/>
              <a:t>$2.7</a:t>
            </a:r>
            <a:r>
              <a:rPr lang="zh-CN" altLang="en-US" cap="none" dirty="0" smtClean="0"/>
              <a:t> </a:t>
            </a:r>
            <a:r>
              <a:rPr lang="en-US" altLang="zh-CN" cap="none" dirty="0" smtClean="0"/>
              <a:t>billion</a:t>
            </a:r>
            <a:r>
              <a:rPr lang="zh-CN" altLang="en-US" cap="none" dirty="0" smtClean="0"/>
              <a:t> </a:t>
            </a:r>
            <a:r>
              <a:rPr lang="en-US" altLang="zh-CN" cap="none" dirty="0" smtClean="0"/>
              <a:t>of</a:t>
            </a:r>
            <a:r>
              <a:rPr lang="zh-CN" altLang="en-US" cap="none" dirty="0" smtClean="0"/>
              <a:t> </a:t>
            </a:r>
            <a:r>
              <a:rPr lang="en-US" altLang="zh-CN" cap="none" dirty="0" smtClean="0"/>
              <a:t>capital</a:t>
            </a:r>
            <a:r>
              <a:rPr lang="zh-CN" altLang="en-US" cap="none" dirty="0" smtClean="0"/>
              <a:t> </a:t>
            </a:r>
            <a:r>
              <a:rPr lang="en-US" altLang="zh-CN" cap="none" dirty="0" smtClean="0"/>
              <a:t>to</a:t>
            </a:r>
            <a:r>
              <a:rPr lang="zh-CN" altLang="en-US" cap="none" dirty="0" smtClean="0"/>
              <a:t> </a:t>
            </a:r>
            <a:r>
              <a:rPr lang="en-US" altLang="zh-CN" cap="none" dirty="0" smtClean="0"/>
              <a:t>investors</a:t>
            </a:r>
            <a:r>
              <a:rPr lang="zh-CN" altLang="en-US" cap="none" dirty="0" smtClean="0"/>
              <a:t> </a:t>
            </a:r>
            <a:r>
              <a:rPr lang="en-US" altLang="zh-CN" cap="none" dirty="0" smtClean="0"/>
              <a:t>to</a:t>
            </a:r>
            <a:r>
              <a:rPr lang="zh-CN" altLang="en-US" cap="none" dirty="0" smtClean="0"/>
              <a:t> </a:t>
            </a:r>
            <a:r>
              <a:rPr lang="en-US" altLang="zh-CN" cap="none" dirty="0" smtClean="0"/>
              <a:t>get</a:t>
            </a:r>
            <a:r>
              <a:rPr lang="zh-CN" altLang="en-US" cap="none" dirty="0" smtClean="0"/>
              <a:t> </a:t>
            </a:r>
            <a:r>
              <a:rPr lang="en-US" altLang="zh-CN" cap="none" dirty="0" smtClean="0"/>
              <a:t>greater</a:t>
            </a:r>
            <a:r>
              <a:rPr lang="zh-CN" altLang="en-US" cap="none" dirty="0" smtClean="0"/>
              <a:t> </a:t>
            </a:r>
            <a:r>
              <a:rPr lang="en-US" altLang="zh-CN" cap="none" dirty="0" smtClean="0"/>
              <a:t>leverage.</a:t>
            </a:r>
            <a:r>
              <a:rPr lang="zh-CN" altLang="en-US" cap="none" dirty="0" smtClean="0"/>
              <a:t> </a:t>
            </a:r>
            <a:r>
              <a:rPr lang="en-US" altLang="zh-CN" cap="none" dirty="0" smtClean="0"/>
              <a:t>The</a:t>
            </a:r>
            <a:r>
              <a:rPr lang="zh-CN" altLang="en-US" cap="none" dirty="0" smtClean="0"/>
              <a:t> </a:t>
            </a:r>
            <a:r>
              <a:rPr lang="en-US" altLang="zh-CN" cap="none" dirty="0" smtClean="0"/>
              <a:t>leverage</a:t>
            </a:r>
            <a:r>
              <a:rPr lang="zh-CN" altLang="en-US" cap="none" dirty="0" smtClean="0"/>
              <a:t> </a:t>
            </a:r>
            <a:r>
              <a:rPr lang="en-US" altLang="zh-CN" cap="none" dirty="0" smtClean="0"/>
              <a:t>ratio</a:t>
            </a:r>
            <a:r>
              <a:rPr lang="zh-CN" altLang="en-US" cap="none" dirty="0" smtClean="0"/>
              <a:t> </a:t>
            </a:r>
            <a:r>
              <a:rPr lang="en-US" altLang="zh-CN" cap="none" dirty="0" smtClean="0"/>
              <a:t>went</a:t>
            </a:r>
            <a:r>
              <a:rPr lang="zh-CN" altLang="en-US" cap="none" dirty="0" smtClean="0"/>
              <a:t> </a:t>
            </a:r>
            <a:r>
              <a:rPr lang="en-US" altLang="zh-CN" cap="none" dirty="0" smtClean="0"/>
              <a:t>to</a:t>
            </a:r>
            <a:r>
              <a:rPr lang="zh-CN" altLang="en-US" cap="none" dirty="0" smtClean="0"/>
              <a:t> </a:t>
            </a:r>
            <a:r>
              <a:rPr lang="en-US" altLang="zh-CN" cap="none" dirty="0" smtClean="0"/>
              <a:t>28:1.</a:t>
            </a:r>
          </a:p>
          <a:p>
            <a:r>
              <a:rPr lang="en-US" altLang="zh-CN" cap="none" dirty="0" smtClean="0"/>
              <a:t>In</a:t>
            </a:r>
            <a:r>
              <a:rPr lang="zh-CN" altLang="en-US" cap="none" dirty="0" smtClean="0"/>
              <a:t> </a:t>
            </a:r>
            <a:r>
              <a:rPr lang="en-US" altLang="zh-CN" cap="none" dirty="0" smtClean="0"/>
              <a:t>May</a:t>
            </a:r>
            <a:r>
              <a:rPr lang="zh-CN" altLang="en-US" cap="none" dirty="0" smtClean="0"/>
              <a:t> </a:t>
            </a:r>
            <a:r>
              <a:rPr lang="en-US" altLang="zh-CN" cap="none" dirty="0" smtClean="0"/>
              <a:t>and</a:t>
            </a:r>
            <a:r>
              <a:rPr lang="zh-CN" altLang="en-US" cap="none" dirty="0" smtClean="0"/>
              <a:t> </a:t>
            </a:r>
            <a:r>
              <a:rPr lang="en-US" altLang="zh-CN" cap="none" dirty="0" smtClean="0"/>
              <a:t>June</a:t>
            </a:r>
            <a:r>
              <a:rPr lang="zh-CN" altLang="en-US" cap="none" dirty="0" smtClean="0"/>
              <a:t> </a:t>
            </a:r>
            <a:r>
              <a:rPr lang="en-US" altLang="zh-CN" cap="none" dirty="0" smtClean="0"/>
              <a:t>of</a:t>
            </a:r>
            <a:r>
              <a:rPr lang="zh-CN" altLang="en-US" cap="none" dirty="0" smtClean="0"/>
              <a:t> </a:t>
            </a:r>
            <a:r>
              <a:rPr lang="en-US" altLang="zh-CN" cap="none" dirty="0" smtClean="0"/>
              <a:t>1998,</a:t>
            </a:r>
            <a:r>
              <a:rPr lang="zh-CN" altLang="en-US" cap="none" dirty="0" smtClean="0"/>
              <a:t> </a:t>
            </a:r>
            <a:r>
              <a:rPr lang="en-US" altLang="zh-CN" cap="none" dirty="0" smtClean="0"/>
              <a:t>downturn</a:t>
            </a:r>
            <a:r>
              <a:rPr lang="zh-CN" altLang="en-US" cap="none" dirty="0" smtClean="0"/>
              <a:t> </a:t>
            </a:r>
            <a:r>
              <a:rPr lang="en-US" altLang="zh-CN" cap="none" dirty="0" smtClean="0"/>
              <a:t>in</a:t>
            </a:r>
            <a:r>
              <a:rPr lang="zh-CN" altLang="en-US" cap="none" dirty="0" smtClean="0"/>
              <a:t> </a:t>
            </a:r>
            <a:r>
              <a:rPr lang="en-US" altLang="zh-CN" cap="none" dirty="0" smtClean="0"/>
              <a:t>MBS</a:t>
            </a:r>
            <a:r>
              <a:rPr lang="zh-CN" altLang="en-US" cap="none" dirty="0" smtClean="0"/>
              <a:t> </a:t>
            </a:r>
            <a:r>
              <a:rPr lang="en-US" altLang="zh-CN" cap="none" dirty="0" smtClean="0"/>
              <a:t>market</a:t>
            </a:r>
            <a:r>
              <a:rPr lang="zh-CN" altLang="en-US" cap="none" dirty="0" smtClean="0"/>
              <a:t> </a:t>
            </a:r>
            <a:r>
              <a:rPr lang="en-US" altLang="zh-CN" cap="none" dirty="0" smtClean="0"/>
              <a:t>led</a:t>
            </a:r>
            <a:r>
              <a:rPr lang="zh-CN" altLang="en-US" cap="none" dirty="0" smtClean="0"/>
              <a:t> </a:t>
            </a:r>
            <a:r>
              <a:rPr lang="en-US" altLang="zh-CN" cap="none" dirty="0" smtClean="0"/>
              <a:t>to</a:t>
            </a:r>
            <a:r>
              <a:rPr lang="zh-CN" altLang="en-US" cap="none" dirty="0" smtClean="0"/>
              <a:t> </a:t>
            </a:r>
            <a:r>
              <a:rPr lang="en-US" altLang="zh-CN" cap="none" dirty="0" smtClean="0"/>
              <a:t>16%</a:t>
            </a:r>
            <a:r>
              <a:rPr lang="zh-CN" altLang="en-US" cap="none" dirty="0" smtClean="0"/>
              <a:t> </a:t>
            </a:r>
            <a:r>
              <a:rPr lang="en-US" altLang="zh-CN" cap="none" dirty="0" smtClean="0"/>
              <a:t>loss</a:t>
            </a:r>
            <a:r>
              <a:rPr lang="zh-CN" altLang="en-US" cap="none" dirty="0" smtClean="0"/>
              <a:t> </a:t>
            </a:r>
            <a:r>
              <a:rPr lang="en-US" altLang="zh-CN" cap="none" dirty="0" smtClean="0"/>
              <a:t>in</a:t>
            </a:r>
            <a:r>
              <a:rPr lang="zh-CN" altLang="en-US" cap="none" dirty="0" smtClean="0"/>
              <a:t> </a:t>
            </a:r>
            <a:r>
              <a:rPr lang="en-US" altLang="zh-CN" cap="none" dirty="0" smtClean="0"/>
              <a:t>LTCM</a:t>
            </a:r>
            <a:r>
              <a:rPr lang="zh-CN" altLang="en-US" cap="none" dirty="0" smtClean="0"/>
              <a:t> </a:t>
            </a:r>
            <a:r>
              <a:rPr lang="en-US" altLang="zh-CN" cap="none" dirty="0" smtClean="0"/>
              <a:t>capital,</a:t>
            </a:r>
            <a:r>
              <a:rPr lang="zh-CN" altLang="en-US" cap="none" dirty="0" smtClean="0"/>
              <a:t> </a:t>
            </a:r>
            <a:r>
              <a:rPr lang="en-US" altLang="zh-CN" cap="none" dirty="0" smtClean="0"/>
              <a:t>which</a:t>
            </a:r>
            <a:r>
              <a:rPr lang="zh-CN" altLang="en-US" cap="none" dirty="0" smtClean="0"/>
              <a:t> </a:t>
            </a:r>
            <a:r>
              <a:rPr lang="en-US" altLang="zh-CN" cap="none" dirty="0" smtClean="0"/>
              <a:t>dropped</a:t>
            </a:r>
            <a:r>
              <a:rPr lang="zh-CN" altLang="en-US" cap="none" dirty="0" smtClean="0"/>
              <a:t> </a:t>
            </a:r>
            <a:r>
              <a:rPr lang="en-US" altLang="zh-CN" cap="none" dirty="0" smtClean="0"/>
              <a:t>from</a:t>
            </a:r>
            <a:r>
              <a:rPr lang="zh-CN" altLang="en-US" cap="none" dirty="0" smtClean="0"/>
              <a:t> </a:t>
            </a:r>
            <a:r>
              <a:rPr lang="en-US" altLang="zh-CN" cap="none" dirty="0" smtClean="0">
                <a:solidFill>
                  <a:srgbClr val="FF0000"/>
                </a:solidFill>
              </a:rPr>
              <a:t>$4.7</a:t>
            </a:r>
            <a:r>
              <a:rPr lang="zh-CN" altLang="en-US" cap="none" dirty="0" smtClean="0">
                <a:solidFill>
                  <a:srgbClr val="FF0000"/>
                </a:solidFill>
              </a:rPr>
              <a:t> </a:t>
            </a:r>
            <a:r>
              <a:rPr lang="en-US" altLang="zh-CN" cap="none" dirty="0" smtClean="0"/>
              <a:t>to</a:t>
            </a:r>
            <a:r>
              <a:rPr lang="zh-CN" altLang="en-US" cap="none" dirty="0" smtClean="0"/>
              <a:t> </a:t>
            </a:r>
            <a:r>
              <a:rPr lang="en-US" altLang="zh-CN" cap="none" dirty="0" smtClean="0"/>
              <a:t>$4.0</a:t>
            </a:r>
            <a:r>
              <a:rPr lang="zh-CN" altLang="en-US" cap="none" dirty="0" smtClean="0"/>
              <a:t> </a:t>
            </a:r>
            <a:r>
              <a:rPr lang="en-US" altLang="zh-CN" cap="none" dirty="0" smtClean="0"/>
              <a:t>billion,</a:t>
            </a:r>
            <a:r>
              <a:rPr lang="zh-CN" altLang="en-US" cap="none" dirty="0" smtClean="0"/>
              <a:t> </a:t>
            </a:r>
            <a:r>
              <a:rPr lang="en-US" altLang="zh-CN" cap="none" dirty="0" smtClean="0"/>
              <a:t>increasing</a:t>
            </a:r>
            <a:r>
              <a:rPr lang="zh-CN" altLang="en-US" cap="none" dirty="0" smtClean="0"/>
              <a:t> </a:t>
            </a:r>
            <a:r>
              <a:rPr lang="en-US" altLang="zh-CN" cap="none" dirty="0" smtClean="0"/>
              <a:t>leverage</a:t>
            </a:r>
            <a:r>
              <a:rPr lang="zh-CN" altLang="en-US" cap="none" dirty="0" smtClean="0"/>
              <a:t> </a:t>
            </a:r>
            <a:r>
              <a:rPr lang="en-US" altLang="zh-CN" cap="none" dirty="0" smtClean="0"/>
              <a:t>ratio</a:t>
            </a:r>
            <a:r>
              <a:rPr lang="zh-CN" altLang="en-US" cap="none" dirty="0" smtClean="0"/>
              <a:t> </a:t>
            </a:r>
            <a:r>
              <a:rPr lang="en-US" altLang="zh-CN" cap="none" dirty="0" smtClean="0"/>
              <a:t>to</a:t>
            </a:r>
            <a:r>
              <a:rPr lang="zh-CN" altLang="en-US" cap="none" dirty="0" smtClean="0"/>
              <a:t> </a:t>
            </a:r>
            <a:r>
              <a:rPr lang="en-US" altLang="zh-CN" cap="none" dirty="0" smtClean="0"/>
              <a:t>31.</a:t>
            </a:r>
          </a:p>
        </p:txBody>
      </p:sp>
    </p:spTree>
    <p:extLst>
      <p:ext uri="{BB962C8B-B14F-4D97-AF65-F5344CB8AC3E}">
        <p14:creationId xmlns:p14="http://schemas.microsoft.com/office/powerpoint/2010/main" val="1937941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a:t>How</a:t>
            </a:r>
            <a:r>
              <a:rPr lang="zh-CN" altLang="en-US" cap="none" dirty="0"/>
              <a:t> </a:t>
            </a:r>
            <a:r>
              <a:rPr lang="en-US" altLang="zh-CN" cap="none" dirty="0"/>
              <a:t>LTCM</a:t>
            </a:r>
            <a:r>
              <a:rPr lang="zh-CN" altLang="en-US" cap="none" dirty="0"/>
              <a:t> </a:t>
            </a:r>
            <a:r>
              <a:rPr lang="en-US" altLang="zh-CN" cap="none" dirty="0"/>
              <a:t>Lost</a:t>
            </a:r>
            <a:r>
              <a:rPr lang="zh-CN" altLang="en-US" cap="none" dirty="0"/>
              <a:t> </a:t>
            </a:r>
            <a:r>
              <a:rPr lang="en-US" altLang="zh-CN" cap="none" dirty="0"/>
              <a:t>Its</a:t>
            </a:r>
            <a:r>
              <a:rPr lang="zh-CN" altLang="en-US" cap="none" dirty="0"/>
              <a:t> </a:t>
            </a:r>
            <a:r>
              <a:rPr lang="en-US" altLang="zh-CN" cap="none" dirty="0"/>
              <a:t>Capital?</a:t>
            </a:r>
            <a:endParaRPr lang="en-US" b="1" dirty="0"/>
          </a:p>
        </p:txBody>
      </p:sp>
      <p:sp>
        <p:nvSpPr>
          <p:cNvPr id="3" name="Content Placeholder 2"/>
          <p:cNvSpPr>
            <a:spLocks noGrp="1"/>
          </p:cNvSpPr>
          <p:nvPr>
            <p:ph sz="quarter" idx="13"/>
          </p:nvPr>
        </p:nvSpPr>
        <p:spPr>
          <a:xfrm>
            <a:off x="913775" y="2214694"/>
            <a:ext cx="10363826" cy="3800344"/>
          </a:xfrm>
        </p:spPr>
        <p:txBody>
          <a:bodyPr>
            <a:normAutofit lnSpcReduction="10000"/>
          </a:bodyPr>
          <a:lstStyle/>
          <a:p>
            <a:r>
              <a:rPr lang="en-US" altLang="zh-CN" cap="none" dirty="0"/>
              <a:t>On</a:t>
            </a:r>
            <a:r>
              <a:rPr lang="zh-CN" altLang="en-US" cap="none" dirty="0"/>
              <a:t> </a:t>
            </a:r>
            <a:r>
              <a:rPr lang="en-US" altLang="zh-CN" cap="none" dirty="0"/>
              <a:t>17</a:t>
            </a:r>
            <a:r>
              <a:rPr lang="en-US" altLang="zh-CN" cap="none" baseline="30000" dirty="0"/>
              <a:t>th</a:t>
            </a:r>
            <a:r>
              <a:rPr lang="zh-CN" altLang="en-US" cap="none" dirty="0"/>
              <a:t> </a:t>
            </a:r>
            <a:r>
              <a:rPr lang="en-US" altLang="zh-CN" cap="none" dirty="0"/>
              <a:t>August,</a:t>
            </a:r>
            <a:r>
              <a:rPr lang="zh-CN" altLang="en-US" cap="none" dirty="0"/>
              <a:t> </a:t>
            </a:r>
            <a:r>
              <a:rPr lang="en-US" altLang="zh-CN" cap="none" dirty="0"/>
              <a:t>Russia</a:t>
            </a:r>
            <a:r>
              <a:rPr lang="zh-CN" altLang="en-US" cap="none" dirty="0"/>
              <a:t> </a:t>
            </a:r>
            <a:r>
              <a:rPr lang="en-US" altLang="zh-CN" cap="none" dirty="0"/>
              <a:t>defaulted</a:t>
            </a:r>
            <a:r>
              <a:rPr lang="zh-CN" altLang="en-US" cap="none" dirty="0"/>
              <a:t> </a:t>
            </a:r>
            <a:r>
              <a:rPr lang="en-US" altLang="zh-CN" cap="none" dirty="0"/>
              <a:t>on</a:t>
            </a:r>
            <a:r>
              <a:rPr lang="zh-CN" altLang="en-US" cap="none" dirty="0"/>
              <a:t> </a:t>
            </a:r>
            <a:r>
              <a:rPr lang="en-US" altLang="zh-CN" cap="none" dirty="0"/>
              <a:t>its</a:t>
            </a:r>
            <a:r>
              <a:rPr lang="zh-CN" altLang="en-US" cap="none" dirty="0"/>
              <a:t> </a:t>
            </a:r>
            <a:r>
              <a:rPr lang="en-US" altLang="zh-CN" cap="none" dirty="0"/>
              <a:t>debt.</a:t>
            </a:r>
            <a:r>
              <a:rPr lang="zh-CN" altLang="en-US" cap="none" dirty="0"/>
              <a:t> </a:t>
            </a:r>
            <a:r>
              <a:rPr lang="en-US" altLang="zh-CN" cap="none" dirty="0"/>
              <a:t>LTCM</a:t>
            </a:r>
            <a:r>
              <a:rPr lang="zh-CN" altLang="en-US" cap="none" dirty="0"/>
              <a:t> </a:t>
            </a:r>
            <a:r>
              <a:rPr lang="en-US" altLang="zh-CN" cap="none" dirty="0"/>
              <a:t>lost</a:t>
            </a:r>
            <a:r>
              <a:rPr lang="zh-CN" altLang="en-US" cap="none" dirty="0"/>
              <a:t> </a:t>
            </a:r>
            <a:r>
              <a:rPr lang="en-US" altLang="zh-CN" cap="none" dirty="0"/>
              <a:t>$550</a:t>
            </a:r>
            <a:r>
              <a:rPr lang="zh-CN" altLang="en-US" cap="none" dirty="0"/>
              <a:t> </a:t>
            </a:r>
            <a:r>
              <a:rPr lang="en-US" altLang="zh-CN" cap="none" dirty="0"/>
              <a:t>million</a:t>
            </a:r>
            <a:r>
              <a:rPr lang="zh-CN" altLang="en-US" cap="none" dirty="0"/>
              <a:t> </a:t>
            </a:r>
            <a:r>
              <a:rPr lang="en-US" altLang="zh-CN" cap="none" dirty="0"/>
              <a:t>on</a:t>
            </a:r>
            <a:r>
              <a:rPr lang="zh-CN" altLang="en-US" cap="none" dirty="0"/>
              <a:t> </a:t>
            </a:r>
            <a:r>
              <a:rPr lang="en-US" altLang="zh-CN" cap="none" dirty="0"/>
              <a:t>21</a:t>
            </a:r>
            <a:r>
              <a:rPr lang="en-US" altLang="zh-CN" cap="none" baseline="30000" dirty="0"/>
              <a:t>st</a:t>
            </a:r>
            <a:r>
              <a:rPr lang="zh-CN" altLang="en-US" cap="none" dirty="0"/>
              <a:t> </a:t>
            </a:r>
            <a:r>
              <a:rPr lang="en-US" altLang="zh-CN" cap="none" dirty="0"/>
              <a:t>August</a:t>
            </a:r>
            <a:r>
              <a:rPr lang="zh-CN" altLang="en-US" cap="none" dirty="0"/>
              <a:t> </a:t>
            </a:r>
            <a:r>
              <a:rPr lang="en-US" altLang="zh-CN" cap="none" dirty="0"/>
              <a:t>alone.</a:t>
            </a:r>
            <a:r>
              <a:rPr lang="zh-CN" altLang="en-US" cap="none" dirty="0"/>
              <a:t> </a:t>
            </a:r>
            <a:endParaRPr lang="en-US" altLang="zh-CN" cap="none" dirty="0"/>
          </a:p>
          <a:p>
            <a:r>
              <a:rPr lang="en-US" altLang="zh-CN" cap="none" dirty="0"/>
              <a:t>By</a:t>
            </a:r>
            <a:r>
              <a:rPr lang="zh-CN" altLang="en-US" cap="none" dirty="0"/>
              <a:t> </a:t>
            </a:r>
            <a:r>
              <a:rPr lang="en-US" altLang="zh-CN" cap="none" dirty="0"/>
              <a:t>August,</a:t>
            </a:r>
            <a:r>
              <a:rPr lang="zh-CN" altLang="en-US" cap="none" dirty="0"/>
              <a:t> </a:t>
            </a:r>
            <a:r>
              <a:rPr lang="en-US" altLang="zh-CN" cap="none" dirty="0"/>
              <a:t>the</a:t>
            </a:r>
            <a:r>
              <a:rPr lang="zh-CN" altLang="en-US" cap="none" dirty="0"/>
              <a:t> </a:t>
            </a:r>
            <a:r>
              <a:rPr lang="en-US" altLang="zh-CN" cap="none" dirty="0"/>
              <a:t>fund</a:t>
            </a:r>
            <a:r>
              <a:rPr lang="zh-CN" altLang="en-US" cap="none" dirty="0"/>
              <a:t> </a:t>
            </a:r>
            <a:r>
              <a:rPr lang="en-US" altLang="zh-CN" cap="none" dirty="0"/>
              <a:t>lost</a:t>
            </a:r>
            <a:r>
              <a:rPr lang="zh-CN" altLang="en-US" cap="none" dirty="0"/>
              <a:t> </a:t>
            </a:r>
            <a:r>
              <a:rPr lang="en-US" altLang="zh-CN" cap="none" dirty="0"/>
              <a:t>52%</a:t>
            </a:r>
            <a:r>
              <a:rPr lang="zh-CN" altLang="en-US" cap="none" dirty="0"/>
              <a:t> </a:t>
            </a:r>
            <a:r>
              <a:rPr lang="en-US" altLang="zh-CN" cap="none" dirty="0"/>
              <a:t>of</a:t>
            </a:r>
            <a:r>
              <a:rPr lang="zh-CN" altLang="en-US" cap="none" dirty="0"/>
              <a:t> </a:t>
            </a:r>
            <a:r>
              <a:rPr lang="en-US" altLang="zh-CN" cap="none" dirty="0"/>
              <a:t>its</a:t>
            </a:r>
            <a:r>
              <a:rPr lang="zh-CN" altLang="en-US" cap="none" dirty="0"/>
              <a:t> </a:t>
            </a:r>
            <a:r>
              <a:rPr lang="en-US" altLang="zh-CN" cap="none" dirty="0" smtClean="0"/>
              <a:t>31</a:t>
            </a:r>
            <a:r>
              <a:rPr lang="en-US" altLang="zh-CN" cap="none" baseline="30000" dirty="0" smtClean="0"/>
              <a:t>st</a:t>
            </a:r>
            <a:r>
              <a:rPr lang="en-US" altLang="zh-CN" cap="none" dirty="0" smtClean="0"/>
              <a:t> December</a:t>
            </a:r>
            <a:r>
              <a:rPr lang="zh-CN" altLang="en-US" cap="none" dirty="0" smtClean="0"/>
              <a:t> </a:t>
            </a:r>
            <a:r>
              <a:rPr lang="en-US" altLang="zh-CN" cap="none" dirty="0"/>
              <a:t>value,</a:t>
            </a:r>
            <a:r>
              <a:rPr lang="zh-CN" altLang="en-US" cap="none" dirty="0"/>
              <a:t> </a:t>
            </a:r>
            <a:r>
              <a:rPr lang="en-US" altLang="zh-CN" cap="none" dirty="0"/>
              <a:t>leverage</a:t>
            </a:r>
            <a:r>
              <a:rPr lang="zh-CN" altLang="en-US" cap="none" dirty="0"/>
              <a:t> </a:t>
            </a:r>
            <a:r>
              <a:rPr lang="en-US" altLang="zh-CN" cap="none" dirty="0"/>
              <a:t>ratio</a:t>
            </a:r>
            <a:r>
              <a:rPr lang="zh-CN" altLang="en-US" cap="none" dirty="0"/>
              <a:t> </a:t>
            </a:r>
            <a:r>
              <a:rPr lang="en-US" altLang="zh-CN" cap="none" dirty="0"/>
              <a:t>increased</a:t>
            </a:r>
            <a:r>
              <a:rPr lang="zh-CN" altLang="en-US" cap="none" dirty="0"/>
              <a:t> </a:t>
            </a:r>
            <a:r>
              <a:rPr lang="en-US" altLang="zh-CN" cap="none" dirty="0"/>
              <a:t>to</a:t>
            </a:r>
            <a:r>
              <a:rPr lang="zh-CN" altLang="en-US" cap="none" dirty="0"/>
              <a:t> </a:t>
            </a:r>
            <a:r>
              <a:rPr lang="en-US" altLang="zh-CN" cap="none" dirty="0"/>
              <a:t>55:1</a:t>
            </a:r>
            <a:r>
              <a:rPr lang="en-US" altLang="zh-CN" cap="none" dirty="0" smtClean="0"/>
              <a:t>.</a:t>
            </a:r>
            <a:r>
              <a:rPr lang="zh-CN" altLang="en-US" cap="none" dirty="0" smtClean="0"/>
              <a:t> </a:t>
            </a:r>
            <a:r>
              <a:rPr lang="en-US" altLang="zh-CN" cap="none" dirty="0" smtClean="0"/>
              <a:t>Meriwether</a:t>
            </a:r>
            <a:r>
              <a:rPr lang="zh-CN" altLang="en-US" cap="none" dirty="0" smtClean="0"/>
              <a:t> </a:t>
            </a:r>
            <a:r>
              <a:rPr lang="en-US" altLang="zh-CN" cap="none" dirty="0" smtClean="0"/>
              <a:t>wrote</a:t>
            </a:r>
            <a:r>
              <a:rPr lang="zh-CN" altLang="en-US" cap="none" dirty="0" smtClean="0"/>
              <a:t> </a:t>
            </a:r>
            <a:r>
              <a:rPr lang="en-US" altLang="zh-CN" cap="none" dirty="0" smtClean="0"/>
              <a:t>to</a:t>
            </a:r>
            <a:r>
              <a:rPr lang="zh-CN" altLang="en-US" cap="none" dirty="0" smtClean="0"/>
              <a:t> </a:t>
            </a:r>
            <a:r>
              <a:rPr lang="en-US" altLang="zh-CN" cap="none" dirty="0" smtClean="0"/>
              <a:t>investors</a:t>
            </a:r>
            <a:r>
              <a:rPr lang="zh-CN" altLang="en-US" cap="none" dirty="0" smtClean="0"/>
              <a:t> </a:t>
            </a:r>
            <a:r>
              <a:rPr lang="en-US" altLang="zh-CN" cap="none" dirty="0" smtClean="0"/>
              <a:t>to</a:t>
            </a:r>
            <a:r>
              <a:rPr lang="zh-CN" altLang="en-US" cap="none" dirty="0" smtClean="0"/>
              <a:t> </a:t>
            </a:r>
            <a:r>
              <a:rPr lang="en-US" altLang="zh-CN" cap="none" dirty="0" smtClean="0"/>
              <a:t>ask</a:t>
            </a:r>
            <a:r>
              <a:rPr lang="zh-CN" altLang="en-US" cap="none" dirty="0" smtClean="0"/>
              <a:t> </a:t>
            </a:r>
            <a:r>
              <a:rPr lang="en-US" altLang="zh-CN" cap="none" dirty="0" smtClean="0"/>
              <a:t>for</a:t>
            </a:r>
            <a:r>
              <a:rPr lang="zh-CN" altLang="en-US" cap="none" dirty="0" smtClean="0"/>
              <a:t> </a:t>
            </a:r>
            <a:r>
              <a:rPr lang="en-US" altLang="zh-CN" cap="none" dirty="0" smtClean="0"/>
              <a:t>additional</a:t>
            </a:r>
            <a:r>
              <a:rPr lang="zh-CN" altLang="en-US" cap="none" dirty="0" smtClean="0"/>
              <a:t> </a:t>
            </a:r>
            <a:r>
              <a:rPr lang="en-US" altLang="zh-CN" cap="none" dirty="0" smtClean="0"/>
              <a:t>capital.</a:t>
            </a:r>
            <a:r>
              <a:rPr lang="zh-CN" altLang="en-US" cap="none" dirty="0" smtClean="0"/>
              <a:t> </a:t>
            </a:r>
            <a:r>
              <a:rPr lang="en-US" altLang="zh-CN" cap="none" dirty="0" smtClean="0"/>
              <a:t>No</a:t>
            </a:r>
            <a:r>
              <a:rPr lang="zh-CN" altLang="en-US" cap="none" dirty="0" smtClean="0"/>
              <a:t> </a:t>
            </a:r>
            <a:r>
              <a:rPr lang="en-US" altLang="zh-CN" cap="none" dirty="0" smtClean="0"/>
              <a:t>takers.</a:t>
            </a:r>
          </a:p>
          <a:p>
            <a:r>
              <a:rPr lang="en-US" altLang="zh-CN" cap="none" dirty="0" smtClean="0"/>
              <a:t>On</a:t>
            </a:r>
            <a:r>
              <a:rPr lang="zh-CN" altLang="en-US" cap="none" dirty="0" smtClean="0"/>
              <a:t> </a:t>
            </a:r>
            <a:r>
              <a:rPr lang="en-US" altLang="zh-CN" cap="none" dirty="0" smtClean="0"/>
              <a:t>21</a:t>
            </a:r>
            <a:r>
              <a:rPr lang="en-US" altLang="zh-CN" cap="none" baseline="30000" dirty="0" smtClean="0"/>
              <a:t>st</a:t>
            </a:r>
            <a:r>
              <a:rPr lang="zh-CN" altLang="en-US" cap="none" dirty="0" smtClean="0"/>
              <a:t> </a:t>
            </a:r>
            <a:r>
              <a:rPr lang="en-US" altLang="zh-CN" cap="none" dirty="0" smtClean="0"/>
              <a:t>September,</a:t>
            </a:r>
            <a:r>
              <a:rPr lang="zh-CN" altLang="en-US" cap="none" dirty="0" smtClean="0"/>
              <a:t> </a:t>
            </a:r>
            <a:r>
              <a:rPr lang="en-US" altLang="zh-CN" cap="none" dirty="0" smtClean="0"/>
              <a:t>the</a:t>
            </a:r>
            <a:r>
              <a:rPr lang="zh-CN" altLang="en-US" cap="none" dirty="0" smtClean="0"/>
              <a:t> </a:t>
            </a:r>
            <a:r>
              <a:rPr lang="en-US" altLang="zh-CN" cap="none" dirty="0" smtClean="0"/>
              <a:t>fund</a:t>
            </a:r>
            <a:r>
              <a:rPr lang="zh-CN" altLang="en-US" cap="none" dirty="0" smtClean="0"/>
              <a:t> </a:t>
            </a:r>
            <a:r>
              <a:rPr lang="en-US" altLang="zh-CN" cap="none" dirty="0" smtClean="0"/>
              <a:t>lost</a:t>
            </a:r>
            <a:r>
              <a:rPr lang="zh-CN" altLang="en-US" cap="none" dirty="0" smtClean="0"/>
              <a:t> </a:t>
            </a:r>
            <a:r>
              <a:rPr lang="en-US" altLang="zh-CN" cap="none" dirty="0" smtClean="0"/>
              <a:t>another</a:t>
            </a:r>
            <a:r>
              <a:rPr lang="zh-CN" altLang="en-US" cap="none" dirty="0" smtClean="0"/>
              <a:t> </a:t>
            </a:r>
            <a:r>
              <a:rPr lang="en-US" altLang="zh-CN" cap="none" dirty="0" smtClean="0"/>
              <a:t>$550</a:t>
            </a:r>
            <a:r>
              <a:rPr lang="zh-CN" altLang="en-US" cap="none" dirty="0" smtClean="0"/>
              <a:t> </a:t>
            </a:r>
            <a:r>
              <a:rPr lang="en-US" altLang="zh-CN" cap="none" dirty="0" smtClean="0"/>
              <a:t>million,</a:t>
            </a:r>
            <a:r>
              <a:rPr lang="zh-CN" altLang="en-US" cap="none" dirty="0" smtClean="0"/>
              <a:t> </a:t>
            </a:r>
            <a:r>
              <a:rPr lang="en-US" altLang="zh-CN" cap="none" dirty="0" smtClean="0"/>
              <a:t>mostly</a:t>
            </a:r>
            <a:r>
              <a:rPr lang="zh-CN" altLang="en-US" cap="none" dirty="0" smtClean="0"/>
              <a:t> </a:t>
            </a:r>
            <a:r>
              <a:rPr lang="en-US" altLang="zh-CN" cap="none" dirty="0" smtClean="0"/>
              <a:t>due</a:t>
            </a:r>
            <a:r>
              <a:rPr lang="zh-CN" altLang="en-US" cap="none" dirty="0" smtClean="0"/>
              <a:t> </a:t>
            </a:r>
            <a:r>
              <a:rPr lang="en-US" altLang="zh-CN" cap="none" dirty="0" smtClean="0"/>
              <a:t>to</a:t>
            </a:r>
            <a:r>
              <a:rPr lang="zh-CN" altLang="en-US" cap="none" dirty="0" smtClean="0"/>
              <a:t> </a:t>
            </a:r>
            <a:r>
              <a:rPr lang="en-US" altLang="zh-CN" cap="none" dirty="0" smtClean="0"/>
              <a:t>increased</a:t>
            </a:r>
            <a:r>
              <a:rPr lang="zh-CN" altLang="en-US" cap="none" dirty="0" smtClean="0"/>
              <a:t> </a:t>
            </a:r>
            <a:r>
              <a:rPr lang="en-US" altLang="zh-CN" cap="none" dirty="0" smtClean="0"/>
              <a:t>volatility</a:t>
            </a:r>
            <a:r>
              <a:rPr lang="zh-CN" altLang="en-US" cap="none" dirty="0" smtClean="0"/>
              <a:t> </a:t>
            </a:r>
            <a:r>
              <a:rPr lang="en-US" altLang="zh-CN" cap="none" dirty="0" smtClean="0"/>
              <a:t>in</a:t>
            </a:r>
            <a:r>
              <a:rPr lang="zh-CN" altLang="en-US" cap="none" dirty="0" smtClean="0"/>
              <a:t> </a:t>
            </a:r>
            <a:r>
              <a:rPr lang="en-US" altLang="zh-CN" cap="none" dirty="0" smtClean="0"/>
              <a:t>equity</a:t>
            </a:r>
            <a:r>
              <a:rPr lang="zh-CN" altLang="en-US" cap="none" dirty="0" smtClean="0"/>
              <a:t> </a:t>
            </a:r>
            <a:r>
              <a:rPr lang="en-US" altLang="zh-CN" cap="none" dirty="0" smtClean="0"/>
              <a:t>markets.</a:t>
            </a:r>
            <a:r>
              <a:rPr lang="zh-CN" altLang="en-US" cap="none" dirty="0" smtClean="0"/>
              <a:t> </a:t>
            </a:r>
            <a:r>
              <a:rPr lang="en-US" altLang="zh-CN" cap="none" dirty="0" smtClean="0"/>
              <a:t>Faced</a:t>
            </a:r>
            <a:r>
              <a:rPr lang="zh-CN" altLang="en-US" cap="none" dirty="0" smtClean="0"/>
              <a:t> </a:t>
            </a:r>
            <a:r>
              <a:rPr lang="en-US" altLang="zh-CN" cap="none" dirty="0" smtClean="0"/>
              <a:t>with</a:t>
            </a:r>
            <a:r>
              <a:rPr lang="zh-CN" altLang="en-US" cap="none" dirty="0" smtClean="0"/>
              <a:t> </a:t>
            </a:r>
            <a:r>
              <a:rPr lang="en-US" altLang="zh-CN" cap="none" dirty="0" smtClean="0"/>
              <a:t>margin</a:t>
            </a:r>
            <a:r>
              <a:rPr lang="zh-CN" altLang="en-US" cap="none" dirty="0" smtClean="0"/>
              <a:t> </a:t>
            </a:r>
            <a:r>
              <a:rPr lang="en-US" altLang="zh-CN" cap="none" dirty="0" smtClean="0"/>
              <a:t>calls.</a:t>
            </a:r>
          </a:p>
          <a:p>
            <a:r>
              <a:rPr lang="en-US" altLang="zh-CN" cap="none" dirty="0" smtClean="0"/>
              <a:t>On</a:t>
            </a:r>
            <a:r>
              <a:rPr lang="zh-CN" altLang="en-US" cap="none" dirty="0" smtClean="0"/>
              <a:t> </a:t>
            </a:r>
            <a:r>
              <a:rPr lang="en-US" altLang="zh-CN" cap="none" dirty="0" smtClean="0"/>
              <a:t>23</a:t>
            </a:r>
            <a:r>
              <a:rPr lang="en-US" altLang="zh-CN" cap="none" baseline="30000" dirty="0" smtClean="0"/>
              <a:t>rd</a:t>
            </a:r>
            <a:r>
              <a:rPr lang="zh-CN" altLang="en-US" cap="none" dirty="0" smtClean="0"/>
              <a:t> </a:t>
            </a:r>
            <a:r>
              <a:rPr lang="en-US" altLang="zh-CN" cap="none" dirty="0" smtClean="0"/>
              <a:t>September,</a:t>
            </a:r>
            <a:r>
              <a:rPr lang="zh-CN" altLang="en-US" cap="none" dirty="0" smtClean="0"/>
              <a:t> </a:t>
            </a:r>
            <a:r>
              <a:rPr lang="en-US" altLang="zh-CN" cap="none" dirty="0" smtClean="0"/>
              <a:t>the</a:t>
            </a:r>
            <a:r>
              <a:rPr lang="zh-CN" altLang="en-US" cap="none" dirty="0" smtClean="0"/>
              <a:t> </a:t>
            </a:r>
            <a:r>
              <a:rPr lang="en-US" altLang="zh-CN" cap="none" dirty="0" smtClean="0"/>
              <a:t>New</a:t>
            </a:r>
            <a:r>
              <a:rPr lang="zh-CN" altLang="en-US" cap="none" dirty="0" smtClean="0"/>
              <a:t> </a:t>
            </a:r>
            <a:r>
              <a:rPr lang="en-US" altLang="zh-CN" cap="none" dirty="0" smtClean="0"/>
              <a:t>York</a:t>
            </a:r>
            <a:r>
              <a:rPr lang="zh-CN" altLang="en-US" cap="none" dirty="0" smtClean="0"/>
              <a:t> </a:t>
            </a:r>
            <a:r>
              <a:rPr lang="en-US" altLang="zh-CN" cap="none" dirty="0" smtClean="0"/>
              <a:t>Federal</a:t>
            </a:r>
            <a:r>
              <a:rPr lang="zh-CN" altLang="en-US" cap="none" dirty="0" smtClean="0"/>
              <a:t> </a:t>
            </a:r>
            <a:r>
              <a:rPr lang="en-US" altLang="zh-CN" cap="none" dirty="0" smtClean="0"/>
              <a:t>Reserve</a:t>
            </a:r>
            <a:r>
              <a:rPr lang="zh-CN" altLang="en-US" cap="none" dirty="0" smtClean="0"/>
              <a:t> </a:t>
            </a:r>
            <a:r>
              <a:rPr lang="en-US" altLang="zh-CN" cap="none" dirty="0" smtClean="0"/>
              <a:t>organized</a:t>
            </a:r>
            <a:r>
              <a:rPr lang="zh-CN" altLang="en-US" cap="none" dirty="0" smtClean="0"/>
              <a:t> </a:t>
            </a:r>
            <a:r>
              <a:rPr lang="en-US" altLang="zh-CN" cap="none" dirty="0" smtClean="0"/>
              <a:t>a</a:t>
            </a:r>
            <a:r>
              <a:rPr lang="zh-CN" altLang="en-US" cap="none" dirty="0" smtClean="0"/>
              <a:t> </a:t>
            </a:r>
            <a:r>
              <a:rPr lang="en-US" altLang="zh-CN" cap="none" dirty="0" smtClean="0"/>
              <a:t>bailout</a:t>
            </a:r>
            <a:r>
              <a:rPr lang="zh-CN" altLang="en-US" cap="none" dirty="0" smtClean="0"/>
              <a:t> </a:t>
            </a:r>
            <a:r>
              <a:rPr lang="en-US" altLang="zh-CN" cap="none" dirty="0" smtClean="0"/>
              <a:t>of</a:t>
            </a:r>
            <a:r>
              <a:rPr lang="zh-CN" altLang="en-US" cap="none" dirty="0" smtClean="0"/>
              <a:t> </a:t>
            </a:r>
            <a:r>
              <a:rPr lang="en-US" altLang="zh-CN" cap="none" dirty="0" smtClean="0"/>
              <a:t>LTCM.</a:t>
            </a:r>
            <a:r>
              <a:rPr lang="zh-CN" altLang="en-US" cap="none" dirty="0" smtClean="0"/>
              <a:t> </a:t>
            </a:r>
            <a:r>
              <a:rPr lang="en-US" altLang="zh-CN" cap="none" dirty="0" smtClean="0"/>
              <a:t>14</a:t>
            </a:r>
            <a:r>
              <a:rPr lang="zh-CN" altLang="en-US" cap="none" dirty="0" smtClean="0"/>
              <a:t> </a:t>
            </a:r>
            <a:r>
              <a:rPr lang="en-US" altLang="zh-CN" cap="none" dirty="0" smtClean="0"/>
              <a:t>banks</a:t>
            </a:r>
            <a:r>
              <a:rPr lang="zh-CN" altLang="en-US" cap="none" dirty="0" smtClean="0"/>
              <a:t> </a:t>
            </a:r>
            <a:r>
              <a:rPr lang="en-US" altLang="zh-CN" cap="none" dirty="0" smtClean="0"/>
              <a:t>invested</a:t>
            </a:r>
            <a:r>
              <a:rPr lang="zh-CN" altLang="en-US" cap="none" dirty="0" smtClean="0"/>
              <a:t> </a:t>
            </a:r>
            <a:r>
              <a:rPr lang="en-US" altLang="zh-CN" cap="none" dirty="0" smtClean="0"/>
              <a:t>$3.6</a:t>
            </a:r>
            <a:r>
              <a:rPr lang="zh-CN" altLang="en-US" cap="none" dirty="0" smtClean="0"/>
              <a:t> </a:t>
            </a:r>
            <a:r>
              <a:rPr lang="en-US" altLang="zh-CN" cap="none" dirty="0" smtClean="0"/>
              <a:t>billion</a:t>
            </a:r>
            <a:r>
              <a:rPr lang="zh-CN" altLang="en-US" cap="none" dirty="0" smtClean="0"/>
              <a:t> </a:t>
            </a:r>
            <a:r>
              <a:rPr lang="en-US" altLang="zh-CN" cap="none" dirty="0" smtClean="0"/>
              <a:t>in</a:t>
            </a:r>
            <a:r>
              <a:rPr lang="zh-CN" altLang="en-US" cap="none" dirty="0" smtClean="0"/>
              <a:t> </a:t>
            </a:r>
            <a:r>
              <a:rPr lang="en-US" altLang="zh-CN" cap="none" dirty="0" smtClean="0"/>
              <a:t>return</a:t>
            </a:r>
            <a:r>
              <a:rPr lang="zh-CN" altLang="en-US" cap="none" dirty="0" smtClean="0"/>
              <a:t> </a:t>
            </a:r>
            <a:r>
              <a:rPr lang="en-US" altLang="zh-CN" cap="none" dirty="0" smtClean="0"/>
              <a:t>for</a:t>
            </a:r>
            <a:r>
              <a:rPr lang="zh-CN" altLang="en-US" cap="none" dirty="0" smtClean="0"/>
              <a:t> </a:t>
            </a:r>
            <a:r>
              <a:rPr lang="en-US" altLang="zh-CN" cap="none" dirty="0" smtClean="0"/>
              <a:t>90%</a:t>
            </a:r>
            <a:r>
              <a:rPr lang="zh-CN" altLang="en-US" cap="none" dirty="0" smtClean="0"/>
              <a:t> </a:t>
            </a:r>
            <a:r>
              <a:rPr lang="en-US" altLang="zh-CN" cap="none" dirty="0" smtClean="0"/>
              <a:t>stake</a:t>
            </a:r>
            <a:r>
              <a:rPr lang="zh-CN" altLang="en-US" cap="none" dirty="0" smtClean="0"/>
              <a:t> </a:t>
            </a:r>
            <a:r>
              <a:rPr lang="en-US" altLang="zh-CN" cap="none" dirty="0" smtClean="0"/>
              <a:t>in</a:t>
            </a:r>
            <a:r>
              <a:rPr lang="zh-CN" altLang="en-US" cap="none" dirty="0" smtClean="0"/>
              <a:t> </a:t>
            </a:r>
            <a:r>
              <a:rPr lang="en-US" altLang="zh-CN" cap="none" dirty="0" smtClean="0"/>
              <a:t>the</a:t>
            </a:r>
            <a:r>
              <a:rPr lang="zh-CN" altLang="en-US" cap="none" dirty="0" smtClean="0"/>
              <a:t> </a:t>
            </a:r>
            <a:r>
              <a:rPr lang="en-US" altLang="zh-CN" cap="none" dirty="0" smtClean="0"/>
              <a:t>firm.</a:t>
            </a:r>
          </a:p>
          <a:p>
            <a:r>
              <a:rPr lang="en-US" altLang="zh-CN" cap="none" dirty="0" smtClean="0"/>
              <a:t>By</a:t>
            </a:r>
            <a:r>
              <a:rPr lang="zh-CN" altLang="en-US" cap="none" dirty="0" smtClean="0"/>
              <a:t> </a:t>
            </a:r>
            <a:r>
              <a:rPr lang="en-US" altLang="zh-CN" cap="none" dirty="0" smtClean="0"/>
              <a:t>the</a:t>
            </a:r>
            <a:r>
              <a:rPr lang="zh-CN" altLang="en-US" cap="none" dirty="0" smtClean="0"/>
              <a:t> </a:t>
            </a:r>
            <a:r>
              <a:rPr lang="en-US" altLang="zh-CN" cap="none" dirty="0" smtClean="0"/>
              <a:t>end</a:t>
            </a:r>
            <a:r>
              <a:rPr lang="zh-CN" altLang="en-US" cap="none" dirty="0" smtClean="0"/>
              <a:t> </a:t>
            </a:r>
            <a:r>
              <a:rPr lang="en-US" altLang="zh-CN" cap="none" dirty="0" smtClean="0"/>
              <a:t>of</a:t>
            </a:r>
            <a:r>
              <a:rPr lang="zh-CN" altLang="en-US" cap="none" dirty="0" smtClean="0"/>
              <a:t> </a:t>
            </a:r>
            <a:r>
              <a:rPr lang="en-US" altLang="zh-CN" cap="none" dirty="0" smtClean="0"/>
              <a:t>1999,</a:t>
            </a:r>
            <a:r>
              <a:rPr lang="zh-CN" altLang="en-US" cap="none" dirty="0" smtClean="0"/>
              <a:t> </a:t>
            </a:r>
            <a:r>
              <a:rPr lang="en-US" altLang="zh-CN" cap="none" dirty="0" smtClean="0"/>
              <a:t>all</a:t>
            </a:r>
            <a:r>
              <a:rPr lang="zh-CN" altLang="en-US" cap="none" dirty="0" smtClean="0"/>
              <a:t> </a:t>
            </a:r>
            <a:r>
              <a:rPr lang="en-US" altLang="zh-CN" cap="none" dirty="0" smtClean="0"/>
              <a:t>of</a:t>
            </a:r>
            <a:r>
              <a:rPr lang="zh-CN" altLang="en-US" cap="none" dirty="0" smtClean="0"/>
              <a:t> </a:t>
            </a:r>
            <a:r>
              <a:rPr lang="en-US" altLang="zh-CN" cap="none" dirty="0" smtClean="0"/>
              <a:t>the</a:t>
            </a:r>
            <a:r>
              <a:rPr lang="zh-CN" altLang="en-US" cap="none" dirty="0" smtClean="0"/>
              <a:t> </a:t>
            </a:r>
            <a:r>
              <a:rPr lang="en-US" altLang="zh-CN" cap="none" dirty="0" smtClean="0"/>
              <a:t>money</a:t>
            </a:r>
            <a:r>
              <a:rPr lang="zh-CN" altLang="en-US" cap="none" dirty="0" smtClean="0"/>
              <a:t> </a:t>
            </a:r>
            <a:r>
              <a:rPr lang="en-US" altLang="zh-CN" cap="none" dirty="0" smtClean="0"/>
              <a:t>had</a:t>
            </a:r>
            <a:r>
              <a:rPr lang="zh-CN" altLang="en-US" cap="none" dirty="0" smtClean="0"/>
              <a:t> </a:t>
            </a:r>
            <a:r>
              <a:rPr lang="en-US" altLang="zh-CN" cap="none" dirty="0" smtClean="0"/>
              <a:t>been</a:t>
            </a:r>
            <a:r>
              <a:rPr lang="zh-CN" altLang="en-US" cap="none" dirty="0" smtClean="0"/>
              <a:t> </a:t>
            </a:r>
            <a:r>
              <a:rPr lang="en-US" altLang="zh-CN" cap="none" dirty="0" smtClean="0"/>
              <a:t>paid</a:t>
            </a:r>
            <a:r>
              <a:rPr lang="zh-CN" altLang="en-US" cap="none" dirty="0" smtClean="0"/>
              <a:t> </a:t>
            </a:r>
            <a:r>
              <a:rPr lang="en-US" altLang="zh-CN" cap="none" dirty="0" smtClean="0"/>
              <a:t>back</a:t>
            </a:r>
            <a:r>
              <a:rPr lang="zh-CN" altLang="en-US" cap="none" dirty="0" smtClean="0"/>
              <a:t> </a:t>
            </a:r>
            <a:r>
              <a:rPr lang="en-US" altLang="zh-CN" cap="none" dirty="0" smtClean="0"/>
              <a:t>to</a:t>
            </a:r>
            <a:r>
              <a:rPr lang="zh-CN" altLang="en-US" cap="none" dirty="0" smtClean="0"/>
              <a:t> </a:t>
            </a:r>
            <a:r>
              <a:rPr lang="en-US" altLang="zh-CN" cap="none" dirty="0" smtClean="0"/>
              <a:t>investors</a:t>
            </a:r>
            <a:r>
              <a:rPr lang="zh-CN" altLang="en-US" cap="none" dirty="0" smtClean="0"/>
              <a:t> </a:t>
            </a:r>
            <a:r>
              <a:rPr lang="en-US" altLang="zh-CN" cap="none" dirty="0" smtClean="0"/>
              <a:t>and</a:t>
            </a:r>
            <a:r>
              <a:rPr lang="zh-CN" altLang="en-US" cap="none" dirty="0" smtClean="0"/>
              <a:t> </a:t>
            </a:r>
            <a:r>
              <a:rPr lang="en-US" altLang="zh-CN" cap="none" dirty="0" smtClean="0"/>
              <a:t>Meriwether</a:t>
            </a:r>
            <a:r>
              <a:rPr lang="zh-CN" altLang="en-US" cap="none" dirty="0" smtClean="0"/>
              <a:t> </a:t>
            </a:r>
            <a:r>
              <a:rPr lang="en-US" altLang="zh-CN" cap="none" dirty="0" smtClean="0"/>
              <a:t>started</a:t>
            </a:r>
            <a:r>
              <a:rPr lang="zh-CN" altLang="en-US" cap="none" dirty="0" smtClean="0"/>
              <a:t> </a:t>
            </a:r>
            <a:r>
              <a:rPr lang="en-US" altLang="zh-CN" cap="none" dirty="0" smtClean="0"/>
              <a:t>a</a:t>
            </a:r>
            <a:r>
              <a:rPr lang="zh-CN" altLang="en-US" cap="none" dirty="0" smtClean="0"/>
              <a:t> </a:t>
            </a:r>
            <a:r>
              <a:rPr lang="en-US" altLang="zh-CN" cap="none" dirty="0" smtClean="0"/>
              <a:t>new</a:t>
            </a:r>
            <a:r>
              <a:rPr lang="zh-CN" altLang="en-US" cap="none" dirty="0" smtClean="0"/>
              <a:t> </a:t>
            </a:r>
            <a:r>
              <a:rPr lang="en-US" altLang="zh-CN" cap="none" dirty="0" smtClean="0"/>
              <a:t>hedge</a:t>
            </a:r>
            <a:r>
              <a:rPr lang="zh-CN" altLang="en-US" cap="none" dirty="0" smtClean="0"/>
              <a:t> </a:t>
            </a:r>
            <a:r>
              <a:rPr lang="en-US" altLang="zh-CN" cap="none" dirty="0" smtClean="0"/>
              <a:t>fund.</a:t>
            </a:r>
          </a:p>
          <a:p>
            <a:endParaRPr lang="en-US" altLang="zh-CN" cap="none" dirty="0"/>
          </a:p>
          <a:p>
            <a:endParaRPr lang="en-US" dirty="0"/>
          </a:p>
        </p:txBody>
      </p:sp>
    </p:spTree>
    <p:extLst>
      <p:ext uri="{BB962C8B-B14F-4D97-AF65-F5344CB8AC3E}">
        <p14:creationId xmlns:p14="http://schemas.microsoft.com/office/powerpoint/2010/main" val="588343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363" y="485774"/>
            <a:ext cx="7632700" cy="5715000"/>
          </a:xfrm>
          <a:prstGeom prst="rect">
            <a:avLst/>
          </a:prstGeom>
        </p:spPr>
      </p:pic>
      <p:sp>
        <p:nvSpPr>
          <p:cNvPr id="5" name="Rectangle 4"/>
          <p:cNvSpPr/>
          <p:nvPr/>
        </p:nvSpPr>
        <p:spPr>
          <a:xfrm>
            <a:off x="3057525" y="2114550"/>
            <a:ext cx="171450" cy="542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71875" y="1457325"/>
            <a:ext cx="157163"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71938" y="1557338"/>
            <a:ext cx="157162" cy="1100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2214563"/>
            <a:ext cx="157163" cy="442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29100" y="3886200"/>
            <a:ext cx="228600"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686800" y="2657475"/>
            <a:ext cx="142875" cy="1228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186863" y="2657475"/>
            <a:ext cx="142875" cy="2343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58100" y="2657475"/>
            <a:ext cx="142875"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3750" y="2657475"/>
            <a:ext cx="171450" cy="15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43687" y="2657475"/>
            <a:ext cx="12858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274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cap="none" dirty="0" err="1" smtClean="0"/>
              <a:t>VaR</a:t>
            </a:r>
            <a:r>
              <a:rPr lang="zh-CN" altLang="en-US" cap="none" dirty="0" smtClean="0"/>
              <a:t> </a:t>
            </a:r>
            <a:r>
              <a:rPr lang="en-US" altLang="zh-CN" cap="none" dirty="0" smtClean="0"/>
              <a:t>and</a:t>
            </a:r>
            <a:r>
              <a:rPr lang="zh-CN" altLang="en-US" cap="none" dirty="0" smtClean="0"/>
              <a:t> </a:t>
            </a:r>
            <a:r>
              <a:rPr lang="en-US" altLang="zh-CN" cap="none" dirty="0"/>
              <a:t>E</a:t>
            </a:r>
            <a:r>
              <a:rPr lang="en-US" altLang="zh-CN" cap="none" dirty="0" smtClean="0"/>
              <a:t>quity</a:t>
            </a:r>
            <a:r>
              <a:rPr lang="zh-CN" altLang="en-US" cap="none" dirty="0" smtClean="0"/>
              <a:t> </a:t>
            </a:r>
            <a:r>
              <a:rPr lang="en-US" altLang="zh-CN" cap="none" dirty="0"/>
              <a:t>C</a:t>
            </a:r>
            <a:r>
              <a:rPr lang="en-US" altLang="zh-CN" cap="none" dirty="0" smtClean="0"/>
              <a:t>apital</a:t>
            </a:r>
            <a:endParaRPr lang="en-US" cap="none" dirty="0"/>
          </a:p>
        </p:txBody>
      </p:sp>
      <p:sp>
        <p:nvSpPr>
          <p:cNvPr id="3" name="Content Placeholder 2"/>
          <p:cNvSpPr>
            <a:spLocks noGrp="1"/>
          </p:cNvSpPr>
          <p:nvPr>
            <p:ph sz="quarter" idx="13"/>
          </p:nvPr>
        </p:nvSpPr>
        <p:spPr>
          <a:xfrm>
            <a:off x="913775" y="2833211"/>
            <a:ext cx="10363826" cy="3424107"/>
          </a:xfrm>
        </p:spPr>
        <p:txBody>
          <a:bodyPr/>
          <a:lstStyle/>
          <a:p>
            <a:r>
              <a:rPr lang="en-US" altLang="zh-CN" cap="none" dirty="0" smtClean="0"/>
              <a:t>Definition:</a:t>
            </a:r>
            <a:r>
              <a:rPr lang="zh-CN" altLang="en-US" cap="none" dirty="0" smtClean="0"/>
              <a:t> </a:t>
            </a:r>
            <a:r>
              <a:rPr lang="en-US" altLang="zh-CN" cap="none" dirty="0" smtClean="0"/>
              <a:t>the</a:t>
            </a:r>
            <a:r>
              <a:rPr lang="zh-CN" altLang="en-US" cap="none" dirty="0" smtClean="0"/>
              <a:t> </a:t>
            </a:r>
            <a:r>
              <a:rPr lang="en-US" altLang="zh-CN" cap="none" dirty="0" smtClean="0"/>
              <a:t>worst</a:t>
            </a:r>
            <a:r>
              <a:rPr lang="zh-CN" altLang="en-US" cap="none" dirty="0" smtClean="0"/>
              <a:t> </a:t>
            </a:r>
            <a:r>
              <a:rPr lang="en-US" altLang="zh-CN" cap="none" dirty="0" smtClean="0"/>
              <a:t>loss</a:t>
            </a:r>
            <a:r>
              <a:rPr lang="zh-CN" altLang="en-US" cap="none" dirty="0" smtClean="0"/>
              <a:t> </a:t>
            </a:r>
            <a:r>
              <a:rPr lang="en-US" altLang="zh-CN" cap="none" dirty="0" smtClean="0"/>
              <a:t>that</a:t>
            </a:r>
            <a:r>
              <a:rPr lang="zh-CN" altLang="en-US" cap="none" dirty="0" smtClean="0"/>
              <a:t> </a:t>
            </a:r>
            <a:r>
              <a:rPr lang="en-US" altLang="zh-CN" cap="none" dirty="0" smtClean="0"/>
              <a:t>can</a:t>
            </a:r>
            <a:r>
              <a:rPr lang="zh-CN" altLang="en-US" cap="none" dirty="0" smtClean="0"/>
              <a:t> </a:t>
            </a:r>
            <a:r>
              <a:rPr lang="en-US" altLang="zh-CN" cap="none" dirty="0" smtClean="0"/>
              <a:t>happen</a:t>
            </a:r>
            <a:r>
              <a:rPr lang="zh-CN" altLang="en-US" cap="none" dirty="0" smtClean="0"/>
              <a:t> </a:t>
            </a:r>
            <a:r>
              <a:rPr lang="en-US" altLang="zh-CN" cap="none" dirty="0" smtClean="0"/>
              <a:t>under</a:t>
            </a:r>
            <a:r>
              <a:rPr lang="zh-CN" altLang="en-US" cap="none" dirty="0" smtClean="0"/>
              <a:t> </a:t>
            </a:r>
            <a:r>
              <a:rPr lang="en-US" altLang="zh-CN" cap="none" dirty="0" smtClean="0"/>
              <a:t>normal</a:t>
            </a:r>
            <a:r>
              <a:rPr lang="zh-CN" altLang="en-US" cap="none" dirty="0" smtClean="0"/>
              <a:t> </a:t>
            </a:r>
            <a:r>
              <a:rPr lang="en-US" altLang="zh-CN" cap="none" dirty="0" smtClean="0"/>
              <a:t>market</a:t>
            </a:r>
            <a:r>
              <a:rPr lang="zh-CN" altLang="en-US" cap="none" dirty="0" smtClean="0"/>
              <a:t> </a:t>
            </a:r>
            <a:r>
              <a:rPr lang="en-US" altLang="zh-CN" cap="none" dirty="0" smtClean="0"/>
              <a:t>conditions</a:t>
            </a:r>
            <a:r>
              <a:rPr lang="zh-CN" altLang="en-US" cap="none" dirty="0" smtClean="0"/>
              <a:t> </a:t>
            </a:r>
            <a:r>
              <a:rPr lang="en-US" altLang="zh-CN" cap="none" dirty="0" smtClean="0"/>
              <a:t>over</a:t>
            </a:r>
            <a:r>
              <a:rPr lang="zh-CN" altLang="en-US" cap="none" dirty="0" smtClean="0"/>
              <a:t> </a:t>
            </a:r>
            <a:r>
              <a:rPr lang="en-US" altLang="zh-CN" cap="none" dirty="0" smtClean="0"/>
              <a:t>a</a:t>
            </a:r>
            <a:r>
              <a:rPr lang="zh-CN" altLang="en-US" cap="none" dirty="0" smtClean="0"/>
              <a:t> </a:t>
            </a:r>
            <a:r>
              <a:rPr lang="en-US" altLang="zh-CN" cap="none" dirty="0" smtClean="0"/>
              <a:t>specified</a:t>
            </a:r>
            <a:r>
              <a:rPr lang="zh-CN" altLang="en-US" cap="none" dirty="0" smtClean="0"/>
              <a:t> </a:t>
            </a:r>
            <a:r>
              <a:rPr lang="en-US" altLang="zh-CN" u="sng" cap="none" dirty="0" smtClean="0"/>
              <a:t>horizon</a:t>
            </a:r>
            <a:r>
              <a:rPr lang="zh-CN" altLang="en-US" cap="none" dirty="0" smtClean="0"/>
              <a:t>  </a:t>
            </a:r>
            <a:r>
              <a:rPr lang="en-US" altLang="zh-CN" cap="none" dirty="0" smtClean="0"/>
              <a:t>at</a:t>
            </a:r>
            <a:r>
              <a:rPr lang="zh-CN" altLang="en-US" cap="none" dirty="0" smtClean="0"/>
              <a:t> </a:t>
            </a:r>
            <a:r>
              <a:rPr lang="en-US" altLang="zh-CN" cap="none" dirty="0" smtClean="0"/>
              <a:t>a</a:t>
            </a:r>
            <a:r>
              <a:rPr lang="zh-CN" altLang="en-US" cap="none" dirty="0" smtClean="0"/>
              <a:t> </a:t>
            </a:r>
            <a:r>
              <a:rPr lang="en-US" altLang="zh-CN" cap="none" dirty="0" smtClean="0"/>
              <a:t>specific</a:t>
            </a:r>
            <a:r>
              <a:rPr lang="zh-CN" altLang="en-US" cap="none" dirty="0" smtClean="0"/>
              <a:t> </a:t>
            </a:r>
            <a:r>
              <a:rPr lang="en-US" altLang="zh-CN" u="sng" cap="none" dirty="0" smtClean="0"/>
              <a:t>confidence</a:t>
            </a:r>
            <a:r>
              <a:rPr lang="zh-CN" altLang="en-US" u="sng" cap="none" dirty="0" smtClean="0"/>
              <a:t> </a:t>
            </a:r>
            <a:r>
              <a:rPr lang="en-US" altLang="zh-CN" u="sng" cap="none" dirty="0" smtClean="0"/>
              <a:t>level</a:t>
            </a:r>
            <a:r>
              <a:rPr lang="en-US" altLang="zh-CN" cap="none" dirty="0" smtClean="0"/>
              <a:t>.</a:t>
            </a:r>
            <a:r>
              <a:rPr lang="zh-CN" altLang="en-US" cap="none" dirty="0" smtClean="0"/>
              <a:t> </a:t>
            </a:r>
            <a:endParaRPr lang="en-US" altLang="zh-CN" cap="none" dirty="0" smtClean="0"/>
          </a:p>
          <a:p>
            <a:r>
              <a:rPr lang="en-US" altLang="zh-CN" cap="none" dirty="0" smtClean="0"/>
              <a:t>Uses:</a:t>
            </a:r>
            <a:r>
              <a:rPr lang="zh-CN" altLang="en-US" cap="none" dirty="0"/>
              <a:t> </a:t>
            </a:r>
            <a:r>
              <a:rPr lang="en-US" altLang="zh-CN" cap="none" dirty="0" smtClean="0"/>
              <a:t>(1)</a:t>
            </a:r>
            <a:r>
              <a:rPr lang="zh-CN" altLang="en-US" cap="none" dirty="0" smtClean="0"/>
              <a:t> </a:t>
            </a:r>
            <a:r>
              <a:rPr lang="en-US" altLang="zh-CN" cap="none" dirty="0" smtClean="0"/>
              <a:t>practical</a:t>
            </a:r>
            <a:r>
              <a:rPr lang="zh-CN" altLang="en-US" cap="none" dirty="0" smtClean="0"/>
              <a:t> </a:t>
            </a:r>
            <a:r>
              <a:rPr lang="en-US" altLang="zh-CN" cap="none" dirty="0" smtClean="0"/>
              <a:t>first-order</a:t>
            </a:r>
            <a:r>
              <a:rPr lang="zh-CN" altLang="en-US" cap="none" dirty="0" smtClean="0"/>
              <a:t> </a:t>
            </a:r>
            <a:r>
              <a:rPr lang="en-US" altLang="zh-CN" cap="none" dirty="0" smtClean="0"/>
              <a:t>gauge</a:t>
            </a:r>
            <a:r>
              <a:rPr lang="zh-CN" altLang="en-US" cap="none" dirty="0" smtClean="0"/>
              <a:t> </a:t>
            </a:r>
            <a:r>
              <a:rPr lang="en-US" altLang="zh-CN" cap="none" dirty="0" smtClean="0"/>
              <a:t>of</a:t>
            </a:r>
            <a:r>
              <a:rPr lang="zh-CN" altLang="en-US" cap="none" dirty="0" smtClean="0"/>
              <a:t> </a:t>
            </a:r>
            <a:r>
              <a:rPr lang="en-US" altLang="zh-CN" cap="none" dirty="0" smtClean="0"/>
              <a:t>financial</a:t>
            </a:r>
            <a:r>
              <a:rPr lang="zh-CN" altLang="en-US" cap="none" dirty="0" smtClean="0"/>
              <a:t> </a:t>
            </a:r>
            <a:r>
              <a:rPr lang="en-US" altLang="zh-CN" cap="none" dirty="0" smtClean="0"/>
              <a:t>risk,</a:t>
            </a:r>
            <a:r>
              <a:rPr lang="zh-CN" altLang="en-US" cap="none" dirty="0" smtClean="0"/>
              <a:t> </a:t>
            </a:r>
            <a:r>
              <a:rPr lang="en-US" altLang="zh-CN" cap="none" dirty="0" smtClean="0"/>
              <a:t>to</a:t>
            </a:r>
            <a:r>
              <a:rPr lang="zh-CN" altLang="en-US" cap="none" dirty="0" smtClean="0"/>
              <a:t> </a:t>
            </a:r>
            <a:r>
              <a:rPr lang="en-US" altLang="zh-CN" cap="none" dirty="0" smtClean="0"/>
              <a:t>communicate</a:t>
            </a:r>
            <a:r>
              <a:rPr lang="zh-CN" altLang="en-US" cap="none" dirty="0" smtClean="0"/>
              <a:t> </a:t>
            </a:r>
            <a:r>
              <a:rPr lang="en-US" altLang="zh-CN" cap="none" dirty="0" smtClean="0"/>
              <a:t>risks</a:t>
            </a:r>
            <a:r>
              <a:rPr lang="zh-CN" altLang="en-US" cap="none" dirty="0" smtClean="0"/>
              <a:t> </a:t>
            </a:r>
            <a:r>
              <a:rPr lang="en-US" altLang="zh-CN" cap="none" dirty="0" smtClean="0"/>
              <a:t>to</a:t>
            </a:r>
            <a:r>
              <a:rPr lang="zh-CN" altLang="en-US" cap="none" dirty="0" smtClean="0"/>
              <a:t> </a:t>
            </a:r>
            <a:r>
              <a:rPr lang="en-US" altLang="zh-CN" cap="none" dirty="0" smtClean="0"/>
              <a:t>stakeholders.</a:t>
            </a:r>
            <a:endParaRPr lang="en-US" altLang="zh-CN" cap="none" dirty="0"/>
          </a:p>
          <a:p>
            <a:r>
              <a:rPr lang="zh-CN" altLang="en-US" cap="none" dirty="0" smtClean="0"/>
              <a:t>        </a:t>
            </a:r>
            <a:r>
              <a:rPr lang="en-US" altLang="zh-CN" cap="none" dirty="0" smtClean="0"/>
              <a:t>(2)</a:t>
            </a:r>
            <a:r>
              <a:rPr lang="zh-CN" altLang="en-US" cap="none" dirty="0" smtClean="0"/>
              <a:t> </a:t>
            </a:r>
            <a:r>
              <a:rPr lang="en-US" altLang="zh-CN" cap="none" dirty="0" smtClean="0"/>
              <a:t>common</a:t>
            </a:r>
            <a:r>
              <a:rPr lang="zh-CN" altLang="en-US" cap="none" dirty="0" smtClean="0"/>
              <a:t> </a:t>
            </a:r>
            <a:r>
              <a:rPr lang="en-US" altLang="zh-CN" cap="none" dirty="0" smtClean="0"/>
              <a:t>benchmark</a:t>
            </a:r>
            <a:r>
              <a:rPr lang="zh-CN" altLang="en-US" cap="none" dirty="0" smtClean="0"/>
              <a:t> </a:t>
            </a:r>
            <a:r>
              <a:rPr lang="en-US" altLang="zh-CN" cap="none" dirty="0" smtClean="0"/>
              <a:t>to</a:t>
            </a:r>
            <a:r>
              <a:rPr lang="zh-CN" altLang="en-US" cap="none" dirty="0" smtClean="0"/>
              <a:t> </a:t>
            </a:r>
            <a:r>
              <a:rPr lang="en-US" altLang="zh-CN" cap="none" dirty="0" smtClean="0"/>
              <a:t>compare</a:t>
            </a:r>
            <a:r>
              <a:rPr lang="zh-CN" altLang="en-US" cap="none" dirty="0" smtClean="0"/>
              <a:t> </a:t>
            </a:r>
            <a:r>
              <a:rPr lang="en-US" altLang="zh-CN" cap="none" dirty="0" smtClean="0"/>
              <a:t>and</a:t>
            </a:r>
            <a:r>
              <a:rPr lang="zh-CN" altLang="en-US" cap="none" dirty="0" smtClean="0"/>
              <a:t> </a:t>
            </a:r>
            <a:r>
              <a:rPr lang="en-US" altLang="zh-CN" cap="none" dirty="0" smtClean="0"/>
              <a:t>control</a:t>
            </a:r>
            <a:r>
              <a:rPr lang="zh-CN" altLang="en-US" cap="none" dirty="0" smtClean="0"/>
              <a:t> </a:t>
            </a:r>
            <a:r>
              <a:rPr lang="en-US" altLang="zh-CN" cap="none" dirty="0" smtClean="0"/>
              <a:t>risk</a:t>
            </a:r>
            <a:r>
              <a:rPr lang="zh-CN" altLang="en-US" cap="none" dirty="0" smtClean="0"/>
              <a:t> </a:t>
            </a:r>
            <a:r>
              <a:rPr lang="en-US" altLang="zh-CN" cap="none" dirty="0" smtClean="0"/>
              <a:t>across</a:t>
            </a:r>
            <a:r>
              <a:rPr lang="zh-CN" altLang="en-US" cap="none" dirty="0" smtClean="0"/>
              <a:t> </a:t>
            </a:r>
            <a:r>
              <a:rPr lang="en-US" altLang="zh-CN" cap="none" dirty="0" smtClean="0"/>
              <a:t>risk-taking</a:t>
            </a:r>
            <a:r>
              <a:rPr lang="zh-CN" altLang="en-US" cap="none" dirty="0" smtClean="0"/>
              <a:t> </a:t>
            </a:r>
            <a:r>
              <a:rPr lang="en-US" altLang="zh-CN" cap="none" dirty="0" smtClean="0"/>
              <a:t>units.</a:t>
            </a:r>
          </a:p>
          <a:p>
            <a:r>
              <a:rPr lang="zh-CN" altLang="en-US" cap="none" dirty="0"/>
              <a:t> </a:t>
            </a:r>
            <a:r>
              <a:rPr lang="zh-CN" altLang="en-US" cap="none" dirty="0" smtClean="0"/>
              <a:t>       </a:t>
            </a:r>
            <a:r>
              <a:rPr lang="en-US" altLang="zh-CN" cap="none" dirty="0" smtClean="0"/>
              <a:t>(3)</a:t>
            </a:r>
            <a:r>
              <a:rPr lang="zh-CN" altLang="en-US" cap="none" dirty="0" smtClean="0"/>
              <a:t> </a:t>
            </a:r>
            <a:r>
              <a:rPr lang="en-US" altLang="zh-CN" cap="none" dirty="0" smtClean="0"/>
              <a:t>decide</a:t>
            </a:r>
            <a:r>
              <a:rPr lang="zh-CN" altLang="en-US" cap="none" dirty="0" smtClean="0"/>
              <a:t> </a:t>
            </a:r>
            <a:r>
              <a:rPr lang="en-US" altLang="zh-CN" cap="none" dirty="0" smtClean="0"/>
              <a:t>on</a:t>
            </a:r>
            <a:r>
              <a:rPr lang="zh-CN" altLang="en-US" cap="none" dirty="0" smtClean="0"/>
              <a:t> </a:t>
            </a:r>
            <a:r>
              <a:rPr lang="en-US" altLang="zh-CN" cap="none" dirty="0" smtClean="0"/>
              <a:t>the</a:t>
            </a:r>
            <a:r>
              <a:rPr lang="zh-CN" altLang="en-US" cap="none" dirty="0" smtClean="0"/>
              <a:t> </a:t>
            </a:r>
            <a:r>
              <a:rPr lang="en-US" altLang="zh-CN" cap="none" dirty="0" smtClean="0"/>
              <a:t>amount</a:t>
            </a:r>
            <a:r>
              <a:rPr lang="zh-CN" altLang="en-US" cap="none" dirty="0" smtClean="0"/>
              <a:t> </a:t>
            </a:r>
            <a:r>
              <a:rPr lang="en-US" altLang="zh-CN" cap="none" dirty="0" smtClean="0"/>
              <a:t>of</a:t>
            </a:r>
            <a:r>
              <a:rPr lang="zh-CN" altLang="en-US" cap="none" dirty="0" smtClean="0"/>
              <a:t> </a:t>
            </a:r>
            <a:r>
              <a:rPr lang="en-US" altLang="zh-CN" cap="none" dirty="0" smtClean="0"/>
              <a:t>equity</a:t>
            </a:r>
            <a:r>
              <a:rPr lang="zh-CN" altLang="en-US" cap="none" dirty="0" smtClean="0"/>
              <a:t> </a:t>
            </a:r>
            <a:r>
              <a:rPr lang="en-US" altLang="zh-CN" cap="none" dirty="0" smtClean="0"/>
              <a:t>capital</a:t>
            </a:r>
            <a:r>
              <a:rPr lang="zh-CN" altLang="en-US" cap="none" dirty="0" smtClean="0"/>
              <a:t> </a:t>
            </a:r>
            <a:r>
              <a:rPr lang="en-US" altLang="zh-CN" cap="none" dirty="0" smtClean="0"/>
              <a:t>necessary</a:t>
            </a:r>
            <a:r>
              <a:rPr lang="zh-CN" altLang="en-US" cap="none" dirty="0" smtClean="0"/>
              <a:t> </a:t>
            </a:r>
            <a:r>
              <a:rPr lang="en-US" altLang="zh-CN" cap="none" dirty="0" smtClean="0"/>
              <a:t>to</a:t>
            </a:r>
            <a:r>
              <a:rPr lang="zh-CN" altLang="en-US" cap="none" dirty="0" smtClean="0"/>
              <a:t> </a:t>
            </a:r>
            <a:r>
              <a:rPr lang="en-US" altLang="zh-CN" cap="none" dirty="0" smtClean="0"/>
              <a:t>support</a:t>
            </a:r>
            <a:r>
              <a:rPr lang="zh-CN" altLang="en-US" cap="none" dirty="0" smtClean="0"/>
              <a:t> </a:t>
            </a:r>
            <a:r>
              <a:rPr lang="en-US" altLang="zh-CN" cap="none" dirty="0" smtClean="0"/>
              <a:t>a</a:t>
            </a:r>
            <a:r>
              <a:rPr lang="zh-CN" altLang="en-US" cap="none" dirty="0" smtClean="0"/>
              <a:t> </a:t>
            </a:r>
            <a:r>
              <a:rPr lang="en-US" altLang="zh-CN" cap="none" dirty="0" smtClean="0"/>
              <a:t>trading</a:t>
            </a:r>
            <a:r>
              <a:rPr lang="zh-CN" altLang="en-US" cap="none" dirty="0" smtClean="0"/>
              <a:t> </a:t>
            </a:r>
            <a:r>
              <a:rPr lang="en-US" altLang="zh-CN" cap="none" dirty="0" smtClean="0"/>
              <a:t>activity.</a:t>
            </a:r>
          </a:p>
          <a:p>
            <a:endParaRPr lang="en-US" altLang="zh-CN" cap="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300" y="0"/>
            <a:ext cx="3695700" cy="2489200"/>
          </a:xfrm>
          <a:prstGeom prst="rect">
            <a:avLst/>
          </a:prstGeom>
        </p:spPr>
      </p:pic>
    </p:spTree>
    <p:extLst>
      <p:ext uri="{BB962C8B-B14F-4D97-AF65-F5344CB8AC3E}">
        <p14:creationId xmlns:p14="http://schemas.microsoft.com/office/powerpoint/2010/main" val="1313856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smtClean="0"/>
              <a:t>VaR</a:t>
            </a:r>
            <a:r>
              <a:rPr lang="en-US" cap="none" dirty="0" smtClean="0"/>
              <a:t> Viewed As A Measure Of ‘Risk Capital’</a:t>
            </a:r>
            <a:endParaRPr lang="en-US" cap="none" dirty="0"/>
          </a:p>
        </p:txBody>
      </p:sp>
      <p:sp>
        <p:nvSpPr>
          <p:cNvPr id="3" name="Content Placeholder 2"/>
          <p:cNvSpPr>
            <a:spLocks noGrp="1"/>
          </p:cNvSpPr>
          <p:nvPr>
            <p:ph sz="quarter" idx="13"/>
          </p:nvPr>
        </p:nvSpPr>
        <p:spPr/>
        <p:txBody>
          <a:bodyPr>
            <a:normAutofit lnSpcReduction="10000"/>
          </a:bodyPr>
          <a:lstStyle/>
          <a:p>
            <a:r>
              <a:rPr lang="en-US" cap="none" dirty="0" smtClean="0"/>
              <a:t>Only one investment---a futures position. This capital is leveraged.</a:t>
            </a:r>
          </a:p>
          <a:p>
            <a:r>
              <a:rPr lang="en-US" cap="none" dirty="0" smtClean="0"/>
              <a:t>Notional value of $100 million, margin of $10 million, payoff of $5 million</a:t>
            </a:r>
          </a:p>
          <a:p>
            <a:r>
              <a:rPr lang="en-US" cap="none" dirty="0" smtClean="0"/>
              <a:t>What is the rate of return on this investment?</a:t>
            </a:r>
          </a:p>
          <a:p>
            <a:r>
              <a:rPr lang="en-US" cap="none" dirty="0" smtClean="0"/>
              <a:t>Suppose for instance that </a:t>
            </a:r>
            <a:r>
              <a:rPr lang="en-US" cap="none" dirty="0" err="1" smtClean="0"/>
              <a:t>VaR</a:t>
            </a:r>
            <a:r>
              <a:rPr lang="en-US" cap="none" dirty="0" smtClean="0"/>
              <a:t> is estimated to be $20 million at the 99% level. It is interpreted as the largest acceptable loss the bank is willing to suffer over a specified period. So $20 million is the amount of equity capital that the bank need to maintain as a self-insurance.</a:t>
            </a:r>
          </a:p>
          <a:p>
            <a:r>
              <a:rPr lang="en-US" cap="none" dirty="0" smtClean="0"/>
              <a:t>Rate of return = $5/$20 = 25%</a:t>
            </a:r>
          </a:p>
          <a:p>
            <a:r>
              <a:rPr lang="en-US" cap="none" dirty="0" smtClean="0"/>
              <a:t>With a lower capital base, the rate of return would be even higher, more risky.</a:t>
            </a:r>
            <a:endParaRPr lang="en-US" cap="none" dirty="0"/>
          </a:p>
        </p:txBody>
      </p:sp>
    </p:spTree>
    <p:extLst>
      <p:ext uri="{BB962C8B-B14F-4D97-AF65-F5344CB8AC3E}">
        <p14:creationId xmlns:p14="http://schemas.microsoft.com/office/powerpoint/2010/main" val="613995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smtClean="0"/>
              <a:t>VaR</a:t>
            </a:r>
            <a:r>
              <a:rPr lang="en-US" cap="none" dirty="0" smtClean="0"/>
              <a:t> Helps Determine The Appropriate Confidence Level</a:t>
            </a:r>
            <a:endParaRPr lang="en-US" cap="none" dirty="0"/>
          </a:p>
        </p:txBody>
      </p:sp>
      <p:sp>
        <p:nvSpPr>
          <p:cNvPr id="3" name="Content Placeholder 2"/>
          <p:cNvSpPr>
            <a:spLocks noGrp="1"/>
          </p:cNvSpPr>
          <p:nvPr>
            <p:ph sz="quarter" idx="13"/>
          </p:nvPr>
        </p:nvSpPr>
        <p:spPr>
          <a:xfrm>
            <a:off x="913775" y="2086107"/>
            <a:ext cx="10363826" cy="3424107"/>
          </a:xfrm>
        </p:spPr>
        <p:txBody>
          <a:bodyPr/>
          <a:lstStyle/>
          <a:p>
            <a:r>
              <a:rPr lang="en-US" cap="none" dirty="0" smtClean="0"/>
              <a:t>A bank can set the </a:t>
            </a:r>
            <a:r>
              <a:rPr lang="en-US" cap="none" dirty="0" err="1" smtClean="0"/>
              <a:t>VaR</a:t>
            </a:r>
            <a:r>
              <a:rPr lang="en-US" cap="none" dirty="0" smtClean="0"/>
              <a:t> confidence level in relation to the desired credit rating.</a:t>
            </a:r>
          </a:p>
          <a:p>
            <a:endParaRPr lang="en-US" cap="none"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014"/>
          <a:stretch/>
        </p:blipFill>
        <p:spPr>
          <a:xfrm>
            <a:off x="2647949" y="2645407"/>
            <a:ext cx="6824663" cy="4212594"/>
          </a:xfrm>
          <a:prstGeom prst="rect">
            <a:avLst/>
          </a:prstGeom>
        </p:spPr>
      </p:pic>
    </p:spTree>
    <p:extLst>
      <p:ext uri="{BB962C8B-B14F-4D97-AF65-F5344CB8AC3E}">
        <p14:creationId xmlns:p14="http://schemas.microsoft.com/office/powerpoint/2010/main" val="537540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2958</TotalTime>
  <Words>1634</Words>
  <Application>Microsoft Macintosh PowerPoint</Application>
  <PresentationFormat>Widescreen</PresentationFormat>
  <Paragraphs>115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Cambria Math</vt:lpstr>
      <vt:lpstr>Tw Cen MT</vt:lpstr>
      <vt:lpstr>宋体</vt:lpstr>
      <vt:lpstr>Arial</vt:lpstr>
      <vt:lpstr>Droplet</vt:lpstr>
      <vt:lpstr>Risk Management Lessons From Long-term Capital Management</vt:lpstr>
      <vt:lpstr>Agenda</vt:lpstr>
      <vt:lpstr>The LTCM Strategy</vt:lpstr>
      <vt:lpstr>How LTCM Lost Its Capital?</vt:lpstr>
      <vt:lpstr>How LTCM Lost Its Capital?</vt:lpstr>
      <vt:lpstr>PowerPoint Presentation</vt:lpstr>
      <vt:lpstr>VaR and Equity Capital</vt:lpstr>
      <vt:lpstr>VaR Viewed As A Measure Of ‘Risk Capital’</vt:lpstr>
      <vt:lpstr>VaR Helps Determine The Appropriate Confidence Level</vt:lpstr>
      <vt:lpstr>VaR Helps Determine The Appropriate Confidence Level</vt:lpstr>
      <vt:lpstr>LTCM’s Risk Management Story</vt:lpstr>
      <vt:lpstr>LTCM’s Risk Management Story</vt:lpstr>
      <vt:lpstr>LTCM’s Risk Management Story</vt:lpstr>
      <vt:lpstr>An Example Of A Portfolio Optimization</vt:lpstr>
      <vt:lpstr>An Example Of A Portfolio Optimization</vt:lpstr>
      <vt:lpstr>What’s Wrong With This Strategy?</vt:lpstr>
      <vt:lpstr>What’s Wrong With This Strategy?</vt:lpstr>
      <vt:lpstr>What’s Wrong With This Strategy?</vt:lpstr>
      <vt:lpstr>What’s Wrong With This Strategy?</vt:lpstr>
      <vt:lpstr>What’s Wrong With This Strategy?</vt:lpstr>
      <vt:lpstr>LTCM’s Risk Profile</vt:lpstr>
      <vt:lpstr>LTCM’s Risk Profile</vt:lpstr>
      <vt:lpstr>LTCM’s Risk Profile</vt:lpstr>
      <vt:lpstr>Conclusion</vt:lpstr>
      <vt:lpstr>What We Learned From LTCM</vt:lpstr>
      <vt:lpstr>What We Learned From LTCM</vt:lpstr>
      <vt:lpstr>My Opinions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Lessons From Long-term Capital Management</dc:title>
  <dc:creator>Sun, Shan</dc:creator>
  <cp:lastModifiedBy>Sun, Shan</cp:lastModifiedBy>
  <cp:revision>71</cp:revision>
  <dcterms:created xsi:type="dcterms:W3CDTF">2016-10-11T00:18:53Z</dcterms:created>
  <dcterms:modified xsi:type="dcterms:W3CDTF">2016-10-13T01:37:43Z</dcterms:modified>
</cp:coreProperties>
</file>